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8" r:id="rId1"/>
  </p:sldMasterIdLst>
  <p:sldIdLst>
    <p:sldId id="256" r:id="rId2"/>
    <p:sldId id="266" r:id="rId3"/>
    <p:sldId id="257" r:id="rId4"/>
    <p:sldId id="258" r:id="rId5"/>
    <p:sldId id="259" r:id="rId6"/>
    <p:sldId id="260" r:id="rId7"/>
    <p:sldId id="261" r:id="rId8"/>
    <p:sldId id="262" r:id="rId9"/>
    <p:sldId id="263" r:id="rId10"/>
    <p:sldId id="264" r:id="rId11"/>
    <p:sldId id="267" r:id="rId12"/>
    <p:sldId id="268" r:id="rId13"/>
    <p:sldId id="269" r:id="rId14"/>
    <p:sldId id="270" r:id="rId15"/>
    <p:sldId id="271" r:id="rId16"/>
    <p:sldId id="272" r:id="rId17"/>
    <p:sldId id="273" r:id="rId18"/>
    <p:sldId id="274" r:id="rId19"/>
    <p:sldId id="279" r:id="rId20"/>
    <p:sldId id="278" r:id="rId21"/>
    <p:sldId id="275" r:id="rId22"/>
    <p:sldId id="276" r:id="rId23"/>
    <p:sldId id="277" r:id="rId24"/>
    <p:sldId id="265"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p:restoredTop sz="94674"/>
  </p:normalViewPr>
  <p:slideViewPr>
    <p:cSldViewPr snapToGrid="0" snapToObjects="1">
      <p:cViewPr varScale="1">
        <p:scale>
          <a:sx n="124" d="100"/>
          <a:sy n="124" d="100"/>
        </p:scale>
        <p:origin x="10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06A38BC-CA56-CA46-85BD-A3A16966FACD}" type="datetimeFigureOut">
              <a:rPr lang="en-US" smtClean="0"/>
              <a:t>2/22/21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1196016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06A38BC-CA56-CA46-85BD-A3A16966FACD}" type="datetimeFigureOut">
              <a:rPr lang="en-US" smtClean="0"/>
              <a:t>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694719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06A38BC-CA56-CA46-85BD-A3A16966FACD}" type="datetimeFigureOut">
              <a:rPr lang="en-US" smtClean="0"/>
              <a:t>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1336786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06A38BC-CA56-CA46-85BD-A3A16966FACD}" type="datetimeFigureOut">
              <a:rPr lang="en-US" smtClean="0"/>
              <a:t>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CF808-E7B4-C143-AAF8-EFF6A632172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85855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06A38BC-CA56-CA46-85BD-A3A16966FACD}" type="datetimeFigureOut">
              <a:rPr lang="en-US" smtClean="0"/>
              <a:t>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2413322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06A38BC-CA56-CA46-85BD-A3A16966FACD}" type="datetimeFigureOut">
              <a:rPr lang="en-US" smtClean="0"/>
              <a:t>2/22/21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2128483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06A38BC-CA56-CA46-85BD-A3A16966FACD}" type="datetimeFigureOut">
              <a:rPr lang="en-US" smtClean="0"/>
              <a:t>2/22/21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3908111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06A38BC-CA56-CA46-85BD-A3A16966FACD}" type="datetimeFigureOut">
              <a:rPr lang="en-US" smtClean="0"/>
              <a:t>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3499323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06A38BC-CA56-CA46-85BD-A3A16966FACD}" type="datetimeFigureOut">
              <a:rPr lang="en-US" smtClean="0"/>
              <a:t>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2365541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06A38BC-CA56-CA46-85BD-A3A16966FACD}" type="datetimeFigureOut">
              <a:rPr lang="en-US" smtClean="0"/>
              <a:t>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1536670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06A38BC-CA56-CA46-85BD-A3A16966FACD}" type="datetimeFigureOut">
              <a:rPr lang="en-US" smtClean="0"/>
              <a:t>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192174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06A38BC-CA56-CA46-85BD-A3A16966FACD}" type="datetimeFigureOut">
              <a:rPr lang="en-US" smtClean="0"/>
              <a:t>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4168604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06A38BC-CA56-CA46-85BD-A3A16966FACD}" type="datetimeFigureOut">
              <a:rPr lang="en-US" smtClean="0"/>
              <a:t>2/22/21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429262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06A38BC-CA56-CA46-85BD-A3A16966FACD}" type="datetimeFigureOut">
              <a:rPr lang="en-US" smtClean="0"/>
              <a:t>2/22/21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1269775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A38BC-CA56-CA46-85BD-A3A16966FACD}" type="datetimeFigureOut">
              <a:rPr lang="en-US" smtClean="0"/>
              <a:t>2/22/21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96541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06A38BC-CA56-CA46-85BD-A3A16966FACD}" type="datetimeFigureOut">
              <a:rPr lang="en-US" smtClean="0"/>
              <a:t>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824706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06A38BC-CA56-CA46-85BD-A3A16966FACD}" type="datetimeFigureOut">
              <a:rPr lang="en-US" smtClean="0"/>
              <a:t>2/22/21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8CF808-E7B4-C143-AAF8-EFF6A6321723}" type="slidenum">
              <a:rPr lang="en-US" smtClean="0"/>
              <a:t>‹#›</a:t>
            </a:fld>
            <a:endParaRPr lang="en-US"/>
          </a:p>
        </p:txBody>
      </p:sp>
    </p:spTree>
    <p:extLst>
      <p:ext uri="{BB962C8B-B14F-4D97-AF65-F5344CB8AC3E}">
        <p14:creationId xmlns:p14="http://schemas.microsoft.com/office/powerpoint/2010/main" val="3871578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06A38BC-CA56-CA46-85BD-A3A16966FACD}" type="datetimeFigureOut">
              <a:rPr lang="en-US" smtClean="0"/>
              <a:t>2/22/21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28CF808-E7B4-C143-AAF8-EFF6A6321723}" type="slidenum">
              <a:rPr lang="en-US" smtClean="0"/>
              <a:t>‹#›</a:t>
            </a:fld>
            <a:endParaRPr lang="en-US"/>
          </a:p>
        </p:txBody>
      </p:sp>
    </p:spTree>
    <p:extLst>
      <p:ext uri="{BB962C8B-B14F-4D97-AF65-F5344CB8AC3E}">
        <p14:creationId xmlns:p14="http://schemas.microsoft.com/office/powerpoint/2010/main" val="1934161803"/>
      </p:ext>
    </p:extLst>
  </p:cSld>
  <p:clrMap bg1="dk1" tx1="lt1" bg2="dk2" tx2="lt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anker0238/Shanker_Autonomous_Infrastructure.git"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releases.hashicorp.com/terraform/0.12.26/terraform_0.12.26_linux_amd64.zi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anker0238/Shanker_Autonomous_Infrastructure/blob/main/tcs_auto_infra.tf" TargetMode="External"/><Relationship Id="rId2" Type="http://schemas.openxmlformats.org/officeDocument/2006/relationships/hyperlink" Target="https://github.com/shanker0238/Shanker_Autonomous_Infrastructure.gi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github.com/shanker0238/Shanker_Autonomous_Infrastructure.git" TargetMode="External"/><Relationship Id="rId4" Type="http://schemas.openxmlformats.org/officeDocument/2006/relationships/hyperlink" Target="https://youtu.be/lFMh_9VZV3o"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DE64-A54F-A547-9771-2995A84C8B77}"/>
              </a:ext>
            </a:extLst>
          </p:cNvPr>
          <p:cNvSpPr>
            <a:spLocks noGrp="1"/>
          </p:cNvSpPr>
          <p:nvPr>
            <p:ph type="ctrTitle"/>
          </p:nvPr>
        </p:nvSpPr>
        <p:spPr>
          <a:xfrm>
            <a:off x="1770288" y="2575606"/>
            <a:ext cx="9760862" cy="958850"/>
          </a:xfrm>
        </p:spPr>
        <p:txBody>
          <a:bodyPr>
            <a:normAutofit fontScale="90000"/>
          </a:bodyPr>
          <a:lstStyle/>
          <a:p>
            <a:r>
              <a:rPr lang="en-US" dirty="0"/>
              <a:t>1- click Infrastructure Automation</a:t>
            </a:r>
          </a:p>
        </p:txBody>
      </p:sp>
      <p:pic>
        <p:nvPicPr>
          <p:cNvPr id="7" name="Picture 6">
            <a:extLst>
              <a:ext uri="{FF2B5EF4-FFF2-40B4-BE49-F238E27FC236}">
                <a16:creationId xmlns:a16="http://schemas.microsoft.com/office/drawing/2014/main" id="{E8732462-47EE-7742-91B5-B3FF5CF95FB6}"/>
              </a:ext>
            </a:extLst>
          </p:cNvPr>
          <p:cNvPicPr>
            <a:picLocks noChangeAspect="1"/>
          </p:cNvPicPr>
          <p:nvPr/>
        </p:nvPicPr>
        <p:blipFill>
          <a:blip r:embed="rId2"/>
          <a:stretch>
            <a:fillRect/>
          </a:stretch>
        </p:blipFill>
        <p:spPr>
          <a:xfrm>
            <a:off x="4829854" y="4081917"/>
            <a:ext cx="3048000" cy="1422400"/>
          </a:xfrm>
          <a:prstGeom prst="rect">
            <a:avLst/>
          </a:prstGeom>
        </p:spPr>
      </p:pic>
      <p:pic>
        <p:nvPicPr>
          <p:cNvPr id="9" name="Picture 8">
            <a:extLst>
              <a:ext uri="{FF2B5EF4-FFF2-40B4-BE49-F238E27FC236}">
                <a16:creationId xmlns:a16="http://schemas.microsoft.com/office/drawing/2014/main" id="{21E5FD2E-87BF-9B40-A593-A7647025274E}"/>
              </a:ext>
            </a:extLst>
          </p:cNvPr>
          <p:cNvPicPr>
            <a:picLocks noChangeAspect="1"/>
          </p:cNvPicPr>
          <p:nvPr/>
        </p:nvPicPr>
        <p:blipFill>
          <a:blip r:embed="rId3"/>
          <a:stretch>
            <a:fillRect/>
          </a:stretch>
        </p:blipFill>
        <p:spPr>
          <a:xfrm>
            <a:off x="9050226" y="194976"/>
            <a:ext cx="2696706" cy="1518902"/>
          </a:xfrm>
          <a:prstGeom prst="rect">
            <a:avLst/>
          </a:prstGeom>
        </p:spPr>
      </p:pic>
      <p:sp>
        <p:nvSpPr>
          <p:cNvPr id="3" name="TextBox 2">
            <a:extLst>
              <a:ext uri="{FF2B5EF4-FFF2-40B4-BE49-F238E27FC236}">
                <a16:creationId xmlns:a16="http://schemas.microsoft.com/office/drawing/2014/main" id="{9C8DC22B-50C3-8E4A-A017-1A9095FBFCB8}"/>
              </a:ext>
            </a:extLst>
          </p:cNvPr>
          <p:cNvSpPr txBox="1"/>
          <p:nvPr/>
        </p:nvSpPr>
        <p:spPr>
          <a:xfrm>
            <a:off x="4253948" y="366555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0879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7CD8-9B66-CD43-A086-BBF5B4D48AD2}"/>
              </a:ext>
            </a:extLst>
          </p:cNvPr>
          <p:cNvSpPr>
            <a:spLocks noGrp="1"/>
          </p:cNvSpPr>
          <p:nvPr>
            <p:ph type="title"/>
          </p:nvPr>
        </p:nvSpPr>
        <p:spPr/>
        <p:txBody>
          <a:bodyPr/>
          <a:lstStyle/>
          <a:p>
            <a:r>
              <a:rPr lang="en-US" dirty="0"/>
              <a:t>Statement 3 - solution</a:t>
            </a:r>
          </a:p>
        </p:txBody>
      </p:sp>
      <p:pic>
        <p:nvPicPr>
          <p:cNvPr id="5" name="Content Placeholder 4">
            <a:extLst>
              <a:ext uri="{FF2B5EF4-FFF2-40B4-BE49-F238E27FC236}">
                <a16:creationId xmlns:a16="http://schemas.microsoft.com/office/drawing/2014/main" id="{90C3CE52-D011-D84D-B0E0-D47CB37D5FF5}"/>
              </a:ext>
            </a:extLst>
          </p:cNvPr>
          <p:cNvPicPr>
            <a:picLocks noGrp="1" noChangeAspect="1"/>
          </p:cNvPicPr>
          <p:nvPr>
            <p:ph idx="1"/>
          </p:nvPr>
        </p:nvPicPr>
        <p:blipFill>
          <a:blip r:embed="rId2"/>
          <a:stretch>
            <a:fillRect/>
          </a:stretch>
        </p:blipFill>
        <p:spPr>
          <a:xfrm>
            <a:off x="7312477" y="618518"/>
            <a:ext cx="1268413" cy="1268413"/>
          </a:xfrm>
        </p:spPr>
      </p:pic>
      <p:pic>
        <p:nvPicPr>
          <p:cNvPr id="7" name="Picture 6">
            <a:extLst>
              <a:ext uri="{FF2B5EF4-FFF2-40B4-BE49-F238E27FC236}">
                <a16:creationId xmlns:a16="http://schemas.microsoft.com/office/drawing/2014/main" id="{4E2195B2-46FD-D142-AAE1-E82B65B88245}"/>
              </a:ext>
            </a:extLst>
          </p:cNvPr>
          <p:cNvPicPr>
            <a:picLocks noChangeAspect="1"/>
          </p:cNvPicPr>
          <p:nvPr/>
        </p:nvPicPr>
        <p:blipFill>
          <a:blip r:embed="rId3"/>
          <a:stretch>
            <a:fillRect/>
          </a:stretch>
        </p:blipFill>
        <p:spPr>
          <a:xfrm>
            <a:off x="9212036" y="618518"/>
            <a:ext cx="1197428" cy="1197428"/>
          </a:xfrm>
          <a:prstGeom prst="rect">
            <a:avLst/>
          </a:prstGeom>
        </p:spPr>
      </p:pic>
      <p:sp>
        <p:nvSpPr>
          <p:cNvPr id="9" name="Rectangle 8">
            <a:extLst>
              <a:ext uri="{FF2B5EF4-FFF2-40B4-BE49-F238E27FC236}">
                <a16:creationId xmlns:a16="http://schemas.microsoft.com/office/drawing/2014/main" id="{191BF79A-BF85-B74E-9606-23938335DE90}"/>
              </a:ext>
            </a:extLst>
          </p:cNvPr>
          <p:cNvSpPr/>
          <p:nvPr/>
        </p:nvSpPr>
        <p:spPr>
          <a:xfrm>
            <a:off x="1265463" y="2245178"/>
            <a:ext cx="9781947" cy="3416320"/>
          </a:xfrm>
          <a:prstGeom prst="rect">
            <a:avLst/>
          </a:prstGeom>
        </p:spPr>
        <p:txBody>
          <a:bodyPr wrap="square">
            <a:spAutoFit/>
          </a:bodyPr>
          <a:lstStyle/>
          <a:p>
            <a:pPr marL="285750" indent="-285750">
              <a:buFont typeface="Arial" panose="020B0604020202020204" pitchFamily="34" charset="0"/>
              <a:buChar char="•"/>
            </a:pPr>
            <a:r>
              <a:rPr lang="en-IN" dirty="0"/>
              <a:t>AWS Auto Scaling monitors your applications and automatically adjusts capacity to maintain steady, predictable performance at the lowest possible cost. </a:t>
            </a:r>
          </a:p>
          <a:p>
            <a:pPr marL="285750" indent="-285750">
              <a:buFont typeface="Arial" panose="020B0604020202020204" pitchFamily="34" charset="0"/>
              <a:buChar char="•"/>
            </a:pPr>
            <a:r>
              <a:rPr lang="en-IN" dirty="0"/>
              <a:t>Elastic Load Balancing automatically distributes incoming application traffic across multiple targets, such as Amazon EC2 instances, containers, IP addresses, Lambda functions, and virtual appliances.</a:t>
            </a:r>
          </a:p>
          <a:p>
            <a:endParaRPr lang="en-IN" dirty="0"/>
          </a:p>
          <a:p>
            <a:r>
              <a:rPr lang="en-IN" dirty="0"/>
              <a:t>How we are using ?</a:t>
            </a:r>
            <a:endParaRPr lang="en-US" dirty="0"/>
          </a:p>
          <a:p>
            <a:pPr marL="285750" indent="-285750">
              <a:buFont typeface="Arial" panose="020B0604020202020204" pitchFamily="34" charset="0"/>
              <a:buChar char="•"/>
            </a:pPr>
            <a:r>
              <a:rPr lang="en-IN" dirty="0"/>
              <a:t>Infrastructure will be scaled up when there is a high load on the servers and scale down when load goes down.</a:t>
            </a:r>
          </a:p>
          <a:p>
            <a:pPr marL="285750" indent="-285750">
              <a:buFont typeface="Arial" panose="020B0604020202020204" pitchFamily="34" charset="0"/>
              <a:buChar char="•"/>
            </a:pPr>
            <a:r>
              <a:rPr lang="en-IN" dirty="0"/>
              <a:t>In ELB, the policy will be written based on the application availability through health checks.</a:t>
            </a:r>
          </a:p>
          <a:p>
            <a:pPr marL="285750" indent="-285750">
              <a:buFont typeface="Arial" panose="020B0604020202020204" pitchFamily="34" charset="0"/>
              <a:buChar char="•"/>
            </a:pPr>
            <a:r>
              <a:rPr lang="en-IN" dirty="0"/>
              <a:t>In Auto scaling , the policy is written based on the CPU, Memory and Disk utilization. If threshold is breached for the items, the infra will scale accordingly.</a:t>
            </a:r>
          </a:p>
          <a:p>
            <a:endParaRPr lang="en-US" dirty="0"/>
          </a:p>
        </p:txBody>
      </p:sp>
    </p:spTree>
    <p:extLst>
      <p:ext uri="{BB962C8B-B14F-4D97-AF65-F5344CB8AC3E}">
        <p14:creationId xmlns:p14="http://schemas.microsoft.com/office/powerpoint/2010/main" val="390481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529D-7033-8040-9556-FF8EE6C584DD}"/>
              </a:ext>
            </a:extLst>
          </p:cNvPr>
          <p:cNvSpPr>
            <a:spLocks noGrp="1"/>
          </p:cNvSpPr>
          <p:nvPr>
            <p:ph type="title"/>
          </p:nvPr>
        </p:nvSpPr>
        <p:spPr/>
        <p:txBody>
          <a:bodyPr/>
          <a:lstStyle/>
          <a:p>
            <a:r>
              <a:rPr lang="en-US" dirty="0"/>
              <a:t>Code Explanation</a:t>
            </a:r>
          </a:p>
        </p:txBody>
      </p:sp>
      <p:pic>
        <p:nvPicPr>
          <p:cNvPr id="4" name="Content Placeholder 3">
            <a:extLst>
              <a:ext uri="{FF2B5EF4-FFF2-40B4-BE49-F238E27FC236}">
                <a16:creationId xmlns:a16="http://schemas.microsoft.com/office/drawing/2014/main" id="{EDBD2F56-23F6-AE4D-AB42-5699AA2EA024}"/>
              </a:ext>
            </a:extLst>
          </p:cNvPr>
          <p:cNvPicPr>
            <a:picLocks noGrp="1" noChangeAspect="1"/>
          </p:cNvPicPr>
          <p:nvPr>
            <p:ph idx="1"/>
          </p:nvPr>
        </p:nvPicPr>
        <p:blipFill>
          <a:blip r:embed="rId2"/>
          <a:stretch>
            <a:fillRect/>
          </a:stretch>
        </p:blipFill>
        <p:spPr>
          <a:xfrm>
            <a:off x="1141413" y="3143342"/>
            <a:ext cx="1065217" cy="884130"/>
          </a:xfrm>
          <a:prstGeom prst="rect">
            <a:avLst/>
          </a:prstGeom>
        </p:spPr>
      </p:pic>
      <p:sp>
        <p:nvSpPr>
          <p:cNvPr id="5" name="TextBox 4">
            <a:extLst>
              <a:ext uri="{FF2B5EF4-FFF2-40B4-BE49-F238E27FC236}">
                <a16:creationId xmlns:a16="http://schemas.microsoft.com/office/drawing/2014/main" id="{B7F71EAD-3960-3847-A146-AEDA5789B375}"/>
              </a:ext>
            </a:extLst>
          </p:cNvPr>
          <p:cNvSpPr txBox="1"/>
          <p:nvPr/>
        </p:nvSpPr>
        <p:spPr>
          <a:xfrm>
            <a:off x="2695347" y="3400741"/>
            <a:ext cx="8352064" cy="369332"/>
          </a:xfrm>
          <a:prstGeom prst="rect">
            <a:avLst/>
          </a:prstGeom>
          <a:noFill/>
        </p:spPr>
        <p:txBody>
          <a:bodyPr wrap="square" rtlCol="0">
            <a:spAutoFit/>
          </a:bodyPr>
          <a:lstStyle/>
          <a:p>
            <a:r>
              <a:rPr lang="en-US" dirty="0"/>
              <a:t>Source code:  </a:t>
            </a:r>
            <a:r>
              <a:rPr lang="en-US" u="sng" dirty="0">
                <a:hlinkClick r:id="rId3"/>
              </a:rPr>
              <a:t>https://github.com/shanker0238/Shanker_Autonomous_Infrastructure.git</a:t>
            </a:r>
            <a:r>
              <a:rPr lang="en-IN" dirty="0"/>
              <a:t> </a:t>
            </a:r>
            <a:endParaRPr lang="en-US" dirty="0"/>
          </a:p>
        </p:txBody>
      </p:sp>
    </p:spTree>
    <p:extLst>
      <p:ext uri="{BB962C8B-B14F-4D97-AF65-F5344CB8AC3E}">
        <p14:creationId xmlns:p14="http://schemas.microsoft.com/office/powerpoint/2010/main" val="2461421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C7D4-0A30-324D-A1EA-B7F572A70E00}"/>
              </a:ext>
            </a:extLst>
          </p:cNvPr>
          <p:cNvSpPr>
            <a:spLocks noGrp="1"/>
          </p:cNvSpPr>
          <p:nvPr>
            <p:ph type="title"/>
          </p:nvPr>
        </p:nvSpPr>
        <p:spPr>
          <a:xfrm>
            <a:off x="1316073" y="2457591"/>
            <a:ext cx="9905998" cy="1478570"/>
          </a:xfrm>
        </p:spPr>
        <p:txBody>
          <a:bodyPr/>
          <a:lstStyle/>
          <a:p>
            <a:r>
              <a:rPr lang="en-US" dirty="0"/>
              <a:t>How to run the code ?</a:t>
            </a:r>
          </a:p>
        </p:txBody>
      </p:sp>
    </p:spTree>
    <p:extLst>
      <p:ext uri="{BB962C8B-B14F-4D97-AF65-F5344CB8AC3E}">
        <p14:creationId xmlns:p14="http://schemas.microsoft.com/office/powerpoint/2010/main" val="320069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07A44-1D23-C94A-B82E-73EEE0FA2BDF}"/>
              </a:ext>
            </a:extLst>
          </p:cNvPr>
          <p:cNvSpPr>
            <a:spLocks noGrp="1"/>
          </p:cNvSpPr>
          <p:nvPr>
            <p:ph type="title"/>
          </p:nvPr>
        </p:nvSpPr>
        <p:spPr/>
        <p:txBody>
          <a:bodyPr/>
          <a:lstStyle/>
          <a:p>
            <a:r>
              <a:rPr lang="en-US" dirty="0"/>
              <a:t>System requirements</a:t>
            </a:r>
          </a:p>
        </p:txBody>
      </p:sp>
      <p:sp>
        <p:nvSpPr>
          <p:cNvPr id="3" name="Content Placeholder 2">
            <a:extLst>
              <a:ext uri="{FF2B5EF4-FFF2-40B4-BE49-F238E27FC236}">
                <a16:creationId xmlns:a16="http://schemas.microsoft.com/office/drawing/2014/main" id="{4828D06E-23AB-4645-8595-EADFC4923ED8}"/>
              </a:ext>
            </a:extLst>
          </p:cNvPr>
          <p:cNvSpPr>
            <a:spLocks noGrp="1"/>
          </p:cNvSpPr>
          <p:nvPr>
            <p:ph idx="1"/>
          </p:nvPr>
        </p:nvSpPr>
        <p:spPr/>
        <p:txBody>
          <a:bodyPr/>
          <a:lstStyle/>
          <a:p>
            <a:pPr marL="0" indent="0">
              <a:buNone/>
            </a:pPr>
            <a:r>
              <a:rPr lang="en-US" dirty="0"/>
              <a:t>System requirements:</a:t>
            </a:r>
            <a:endParaRPr lang="en-IN" dirty="0"/>
          </a:p>
          <a:p>
            <a:pPr lvl="0"/>
            <a:r>
              <a:rPr lang="en-IN" dirty="0"/>
              <a:t>Ubuntu Server with 20.04/18.04/16.04 LTS</a:t>
            </a:r>
          </a:p>
          <a:p>
            <a:pPr lvl="0"/>
            <a:r>
              <a:rPr lang="en-IN" dirty="0"/>
              <a:t>2 CPU and 4 GB RAM</a:t>
            </a:r>
          </a:p>
          <a:p>
            <a:endParaRPr lang="en-US" dirty="0"/>
          </a:p>
        </p:txBody>
      </p:sp>
    </p:spTree>
    <p:extLst>
      <p:ext uri="{BB962C8B-B14F-4D97-AF65-F5344CB8AC3E}">
        <p14:creationId xmlns:p14="http://schemas.microsoft.com/office/powerpoint/2010/main" val="93119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D3A4-59B5-704F-B1E4-B3F137146A36}"/>
              </a:ext>
            </a:extLst>
          </p:cNvPr>
          <p:cNvSpPr>
            <a:spLocks noGrp="1"/>
          </p:cNvSpPr>
          <p:nvPr>
            <p:ph type="title"/>
          </p:nvPr>
        </p:nvSpPr>
        <p:spPr/>
        <p:txBody>
          <a:bodyPr/>
          <a:lstStyle/>
          <a:p>
            <a:r>
              <a:rPr lang="en-US" dirty="0"/>
              <a:t>Terraform installation</a:t>
            </a:r>
          </a:p>
        </p:txBody>
      </p:sp>
      <p:sp>
        <p:nvSpPr>
          <p:cNvPr id="3" name="Content Placeholder 2">
            <a:extLst>
              <a:ext uri="{FF2B5EF4-FFF2-40B4-BE49-F238E27FC236}">
                <a16:creationId xmlns:a16="http://schemas.microsoft.com/office/drawing/2014/main" id="{4E0FBA40-7A19-B940-9450-256B3AF7D3F0}"/>
              </a:ext>
            </a:extLst>
          </p:cNvPr>
          <p:cNvSpPr>
            <a:spLocks noGrp="1"/>
          </p:cNvSpPr>
          <p:nvPr>
            <p:ph idx="1"/>
          </p:nvPr>
        </p:nvSpPr>
        <p:spPr/>
        <p:txBody>
          <a:bodyPr>
            <a:normAutofit fontScale="85000" lnSpcReduction="10000"/>
          </a:bodyPr>
          <a:lstStyle/>
          <a:p>
            <a:pPr marL="0" indent="0">
              <a:buNone/>
            </a:pPr>
            <a:r>
              <a:rPr lang="en-US" dirty="0"/>
              <a:t>Installation commands:</a:t>
            </a:r>
            <a:endParaRPr lang="en-IN" dirty="0"/>
          </a:p>
          <a:p>
            <a:pPr lvl="0"/>
            <a:r>
              <a:rPr lang="en-US" dirty="0" err="1"/>
              <a:t>sudo</a:t>
            </a:r>
            <a:r>
              <a:rPr lang="en-US" dirty="0"/>
              <a:t> apt update</a:t>
            </a:r>
            <a:endParaRPr lang="en-IN" dirty="0"/>
          </a:p>
          <a:p>
            <a:pPr lvl="0"/>
            <a:r>
              <a:rPr lang="en-US" dirty="0" err="1"/>
              <a:t>sudo</a:t>
            </a:r>
            <a:r>
              <a:rPr lang="en-US" dirty="0"/>
              <a:t> apt-get install </a:t>
            </a:r>
            <a:r>
              <a:rPr lang="en-US" dirty="0" err="1"/>
              <a:t>wget</a:t>
            </a:r>
            <a:r>
              <a:rPr lang="en-US" dirty="0"/>
              <a:t> unzip -y</a:t>
            </a:r>
            <a:endParaRPr lang="en-IN" dirty="0"/>
          </a:p>
          <a:p>
            <a:pPr lvl="0"/>
            <a:r>
              <a:rPr lang="en-US" dirty="0" err="1"/>
              <a:t>sudo</a:t>
            </a:r>
            <a:r>
              <a:rPr lang="en-US" dirty="0"/>
              <a:t> </a:t>
            </a:r>
            <a:r>
              <a:rPr lang="en-US" dirty="0" err="1"/>
              <a:t>wget</a:t>
            </a:r>
            <a:r>
              <a:rPr lang="en-US" dirty="0"/>
              <a:t> </a:t>
            </a:r>
            <a:r>
              <a:rPr lang="en-US" u="sng" dirty="0">
                <a:hlinkClick r:id="rId2"/>
              </a:rPr>
              <a:t>https://releases.hashicorp.com/terraform/0.12.26/terraform_0.12.26_linux_amd64.zip</a:t>
            </a:r>
            <a:endParaRPr lang="en-IN" dirty="0"/>
          </a:p>
          <a:p>
            <a:pPr lvl="0"/>
            <a:r>
              <a:rPr lang="en-US" dirty="0" err="1"/>
              <a:t>sudo</a:t>
            </a:r>
            <a:r>
              <a:rPr lang="en-US" dirty="0"/>
              <a:t> unzip terraform_0.12.26_linux_amd64.zip</a:t>
            </a:r>
            <a:endParaRPr lang="en-IN" dirty="0"/>
          </a:p>
          <a:p>
            <a:pPr lvl="0"/>
            <a:r>
              <a:rPr lang="en-US" dirty="0" err="1"/>
              <a:t>sudo</a:t>
            </a:r>
            <a:r>
              <a:rPr lang="en-US" dirty="0"/>
              <a:t> mv terraform /</a:t>
            </a:r>
            <a:r>
              <a:rPr lang="en-US" dirty="0" err="1"/>
              <a:t>usr</a:t>
            </a:r>
            <a:r>
              <a:rPr lang="en-US" dirty="0"/>
              <a:t>/local/bin/</a:t>
            </a:r>
            <a:endParaRPr lang="en-IN" dirty="0"/>
          </a:p>
          <a:p>
            <a:pPr lvl="0"/>
            <a:r>
              <a:rPr lang="en-US" dirty="0"/>
              <a:t>terraform -v</a:t>
            </a:r>
            <a:endParaRPr lang="en-IN" dirty="0"/>
          </a:p>
          <a:p>
            <a:endParaRPr lang="en-US" dirty="0"/>
          </a:p>
        </p:txBody>
      </p:sp>
    </p:spTree>
    <p:extLst>
      <p:ext uri="{BB962C8B-B14F-4D97-AF65-F5344CB8AC3E}">
        <p14:creationId xmlns:p14="http://schemas.microsoft.com/office/powerpoint/2010/main" val="183988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81DA-FC6F-DD43-AAAC-35963C0A694C}"/>
              </a:ext>
            </a:extLst>
          </p:cNvPr>
          <p:cNvSpPr>
            <a:spLocks noGrp="1"/>
          </p:cNvSpPr>
          <p:nvPr>
            <p:ph type="title"/>
          </p:nvPr>
        </p:nvSpPr>
        <p:spPr/>
        <p:txBody>
          <a:bodyPr/>
          <a:lstStyle/>
          <a:p>
            <a:r>
              <a:rPr lang="en-US" dirty="0"/>
              <a:t>Cloning and changes</a:t>
            </a:r>
          </a:p>
        </p:txBody>
      </p:sp>
      <p:sp>
        <p:nvSpPr>
          <p:cNvPr id="3" name="Content Placeholder 2">
            <a:extLst>
              <a:ext uri="{FF2B5EF4-FFF2-40B4-BE49-F238E27FC236}">
                <a16:creationId xmlns:a16="http://schemas.microsoft.com/office/drawing/2014/main" id="{5D71AB6F-7DD2-7B4A-9542-8F52A2543F67}"/>
              </a:ext>
            </a:extLst>
          </p:cNvPr>
          <p:cNvSpPr>
            <a:spLocks noGrp="1"/>
          </p:cNvSpPr>
          <p:nvPr>
            <p:ph idx="1"/>
          </p:nvPr>
        </p:nvSpPr>
        <p:spPr/>
        <p:txBody>
          <a:bodyPr/>
          <a:lstStyle/>
          <a:p>
            <a:r>
              <a:rPr lang="en-US" dirty="0"/>
              <a:t>Clone the code from </a:t>
            </a:r>
            <a:r>
              <a:rPr lang="en-US" dirty="0" err="1"/>
              <a:t>github</a:t>
            </a:r>
            <a:endParaRPr lang="en-US" dirty="0"/>
          </a:p>
          <a:p>
            <a:pPr marL="0" indent="0">
              <a:buNone/>
            </a:pPr>
            <a:r>
              <a:rPr lang="en-IN" dirty="0"/>
              <a:t>Git clone </a:t>
            </a:r>
            <a:r>
              <a:rPr lang="en-US" u="sng" dirty="0">
                <a:hlinkClick r:id="rId2"/>
              </a:rPr>
              <a:t>https://github.com/shanker0238/Shanker_Autonomous_Infrastructure.git</a:t>
            </a:r>
            <a:endParaRPr lang="en-IN" dirty="0"/>
          </a:p>
          <a:p>
            <a:r>
              <a:rPr lang="en-US" dirty="0"/>
              <a:t>Navigate to </a:t>
            </a:r>
            <a:r>
              <a:rPr lang="en-IN" u="sng" dirty="0">
                <a:hlinkClick r:id="rId3" tooltip="tcs_auto_infra.tf"/>
              </a:rPr>
              <a:t>tcs_auto_infra.tf</a:t>
            </a:r>
            <a:r>
              <a:rPr lang="en-IN" u="sng" dirty="0"/>
              <a:t>  </a:t>
            </a:r>
            <a:endParaRPr lang="en-US" dirty="0"/>
          </a:p>
          <a:p>
            <a:r>
              <a:rPr lang="en-US" dirty="0"/>
              <a:t>Add your Access key, secret key and key pair information to the code in designated sections mentioned in the code.</a:t>
            </a:r>
          </a:p>
        </p:txBody>
      </p:sp>
    </p:spTree>
    <p:extLst>
      <p:ext uri="{BB962C8B-B14F-4D97-AF65-F5344CB8AC3E}">
        <p14:creationId xmlns:p14="http://schemas.microsoft.com/office/powerpoint/2010/main" val="3024294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A5CF-1F24-5743-921B-8DA988F3FFB6}"/>
              </a:ext>
            </a:extLst>
          </p:cNvPr>
          <p:cNvSpPr>
            <a:spLocks noGrp="1"/>
          </p:cNvSpPr>
          <p:nvPr>
            <p:ph type="title"/>
          </p:nvPr>
        </p:nvSpPr>
        <p:spPr/>
        <p:txBody>
          <a:bodyPr/>
          <a:lstStyle/>
          <a:p>
            <a:r>
              <a:rPr lang="en-US" dirty="0"/>
              <a:t>Code Execution</a:t>
            </a:r>
          </a:p>
        </p:txBody>
      </p:sp>
      <p:sp>
        <p:nvSpPr>
          <p:cNvPr id="3" name="Content Placeholder 2">
            <a:extLst>
              <a:ext uri="{FF2B5EF4-FFF2-40B4-BE49-F238E27FC236}">
                <a16:creationId xmlns:a16="http://schemas.microsoft.com/office/drawing/2014/main" id="{793C93E4-5600-A44E-9AA8-9174367F41D4}"/>
              </a:ext>
            </a:extLst>
          </p:cNvPr>
          <p:cNvSpPr>
            <a:spLocks noGrp="1"/>
          </p:cNvSpPr>
          <p:nvPr>
            <p:ph idx="1"/>
          </p:nvPr>
        </p:nvSpPr>
        <p:spPr>
          <a:xfrm>
            <a:off x="1141412" y="1664413"/>
            <a:ext cx="9905999" cy="4126788"/>
          </a:xfrm>
        </p:spPr>
        <p:txBody>
          <a:bodyPr>
            <a:normAutofit fontScale="77500" lnSpcReduction="20000"/>
          </a:bodyPr>
          <a:lstStyle/>
          <a:p>
            <a:r>
              <a:rPr lang="en-US" dirty="0"/>
              <a:t>Navigate to the local working copy of the repository cloned.</a:t>
            </a:r>
          </a:p>
          <a:p>
            <a:r>
              <a:rPr lang="en-US" dirty="0"/>
              <a:t>Perform below commands</a:t>
            </a:r>
          </a:p>
          <a:p>
            <a:pPr marL="0" indent="0">
              <a:buNone/>
            </a:pPr>
            <a:r>
              <a:rPr lang="en-US" dirty="0"/>
              <a:t>Terraform </a:t>
            </a:r>
            <a:r>
              <a:rPr lang="en-US" dirty="0" err="1"/>
              <a:t>init</a:t>
            </a:r>
            <a:r>
              <a:rPr lang="en-US" dirty="0"/>
              <a:t> – Initializes and downloads the required modules mentioned in our terraform script.</a:t>
            </a:r>
          </a:p>
          <a:p>
            <a:pPr marL="0" indent="0">
              <a:buNone/>
            </a:pPr>
            <a:r>
              <a:rPr lang="en-US" dirty="0"/>
              <a:t>Terraform plan – Gives you the info of what are the resources that gets created before we proceed to apply</a:t>
            </a:r>
          </a:p>
          <a:p>
            <a:pPr marL="0" indent="0">
              <a:buNone/>
            </a:pPr>
            <a:r>
              <a:rPr lang="en-US" dirty="0"/>
              <a:t>Terraform apply – Create all the </a:t>
            </a:r>
            <a:r>
              <a:rPr lang="en-US" dirty="0" err="1"/>
              <a:t>resouces</a:t>
            </a:r>
            <a:r>
              <a:rPr lang="en-US" dirty="0"/>
              <a:t> mentioned and store the state of the resources in terraform state file that created.</a:t>
            </a:r>
          </a:p>
          <a:p>
            <a:r>
              <a:rPr lang="en-US" dirty="0"/>
              <a:t>Navigate to AWS console and check for the creation of all the resources automatically.</a:t>
            </a:r>
          </a:p>
          <a:p>
            <a:r>
              <a:rPr lang="en-US" dirty="0"/>
              <a:t>For decommissioning of the infrastructure created. Perform the below step.</a:t>
            </a:r>
          </a:p>
          <a:p>
            <a:pPr marL="0" indent="0">
              <a:buNone/>
            </a:pPr>
            <a:r>
              <a:rPr lang="en-US" dirty="0"/>
              <a:t>Terraform destroy – Delete all the infrastructure created </a:t>
            </a:r>
          </a:p>
          <a:p>
            <a:endParaRPr lang="en-US" dirty="0"/>
          </a:p>
        </p:txBody>
      </p:sp>
    </p:spTree>
    <p:extLst>
      <p:ext uri="{BB962C8B-B14F-4D97-AF65-F5344CB8AC3E}">
        <p14:creationId xmlns:p14="http://schemas.microsoft.com/office/powerpoint/2010/main" val="347436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8CA6-F18A-B74A-B40F-6FEF75DE7403}"/>
              </a:ext>
            </a:extLst>
          </p:cNvPr>
          <p:cNvSpPr>
            <a:spLocks noGrp="1"/>
          </p:cNvSpPr>
          <p:nvPr>
            <p:ph type="title"/>
          </p:nvPr>
        </p:nvSpPr>
        <p:spPr>
          <a:xfrm>
            <a:off x="1141413" y="81344"/>
            <a:ext cx="9905998" cy="1478570"/>
          </a:xfrm>
        </p:spPr>
        <p:txBody>
          <a:bodyPr/>
          <a:lstStyle/>
          <a:p>
            <a:r>
              <a:rPr lang="en-US" dirty="0"/>
              <a:t>Results with evidence screenshots</a:t>
            </a:r>
          </a:p>
        </p:txBody>
      </p:sp>
      <p:sp>
        <p:nvSpPr>
          <p:cNvPr id="3" name="Content Placeholder 2">
            <a:extLst>
              <a:ext uri="{FF2B5EF4-FFF2-40B4-BE49-F238E27FC236}">
                <a16:creationId xmlns:a16="http://schemas.microsoft.com/office/drawing/2014/main" id="{24B34633-696D-6D4A-816D-303EF900CD68}"/>
              </a:ext>
            </a:extLst>
          </p:cNvPr>
          <p:cNvSpPr>
            <a:spLocks noGrp="1"/>
          </p:cNvSpPr>
          <p:nvPr>
            <p:ph idx="1"/>
          </p:nvPr>
        </p:nvSpPr>
        <p:spPr>
          <a:xfrm>
            <a:off x="1141412" y="1243173"/>
            <a:ext cx="9905999" cy="5054886"/>
          </a:xfrm>
        </p:spPr>
        <p:txBody>
          <a:bodyPr/>
          <a:lstStyle/>
          <a:p>
            <a:r>
              <a:rPr lang="en-US" dirty="0"/>
              <a:t>Following resources are created from script</a:t>
            </a:r>
          </a:p>
          <a:p>
            <a:endParaRPr lang="en-US" dirty="0"/>
          </a:p>
          <a:p>
            <a:endParaRPr lang="en-US" dirty="0"/>
          </a:p>
        </p:txBody>
      </p:sp>
      <p:pic>
        <p:nvPicPr>
          <p:cNvPr id="7" name="Picture 6">
            <a:extLst>
              <a:ext uri="{FF2B5EF4-FFF2-40B4-BE49-F238E27FC236}">
                <a16:creationId xmlns:a16="http://schemas.microsoft.com/office/drawing/2014/main" id="{99DC8615-4CE0-CF44-97E6-EBD067A32DAA}"/>
              </a:ext>
            </a:extLst>
          </p:cNvPr>
          <p:cNvPicPr>
            <a:picLocks noChangeAspect="1"/>
          </p:cNvPicPr>
          <p:nvPr/>
        </p:nvPicPr>
        <p:blipFill>
          <a:blip r:embed="rId2"/>
          <a:stretch>
            <a:fillRect/>
          </a:stretch>
        </p:blipFill>
        <p:spPr>
          <a:xfrm>
            <a:off x="1387012" y="1874571"/>
            <a:ext cx="8544674" cy="4423488"/>
          </a:xfrm>
          <a:prstGeom prst="rect">
            <a:avLst/>
          </a:prstGeom>
        </p:spPr>
      </p:pic>
    </p:spTree>
    <p:extLst>
      <p:ext uri="{BB962C8B-B14F-4D97-AF65-F5344CB8AC3E}">
        <p14:creationId xmlns:p14="http://schemas.microsoft.com/office/powerpoint/2010/main" val="283068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FAE4BE-AC9C-F042-80B3-56CDF48B5D5A}"/>
              </a:ext>
            </a:extLst>
          </p:cNvPr>
          <p:cNvPicPr>
            <a:picLocks noGrp="1" noChangeAspect="1"/>
          </p:cNvPicPr>
          <p:nvPr>
            <p:ph idx="1"/>
          </p:nvPr>
        </p:nvPicPr>
        <p:blipFill>
          <a:blip r:embed="rId2"/>
          <a:stretch>
            <a:fillRect/>
          </a:stretch>
        </p:blipFill>
        <p:spPr>
          <a:xfrm>
            <a:off x="1470184" y="939815"/>
            <a:ext cx="9906000" cy="1851847"/>
          </a:xfrm>
        </p:spPr>
      </p:pic>
      <p:sp>
        <p:nvSpPr>
          <p:cNvPr id="6" name="TextBox 5">
            <a:extLst>
              <a:ext uri="{FF2B5EF4-FFF2-40B4-BE49-F238E27FC236}">
                <a16:creationId xmlns:a16="http://schemas.microsoft.com/office/drawing/2014/main" id="{4A3DE9D2-1E2F-8243-A148-4BF08BFBFFAB}"/>
              </a:ext>
            </a:extLst>
          </p:cNvPr>
          <p:cNvSpPr txBox="1"/>
          <p:nvPr/>
        </p:nvSpPr>
        <p:spPr>
          <a:xfrm>
            <a:off x="1470184" y="477774"/>
            <a:ext cx="1633781" cy="369332"/>
          </a:xfrm>
          <a:prstGeom prst="rect">
            <a:avLst/>
          </a:prstGeom>
          <a:noFill/>
        </p:spPr>
        <p:txBody>
          <a:bodyPr wrap="none" rtlCol="0">
            <a:spAutoFit/>
          </a:bodyPr>
          <a:lstStyle/>
          <a:p>
            <a:r>
              <a:rPr lang="en-US" dirty="0"/>
              <a:t>Instances created</a:t>
            </a:r>
          </a:p>
        </p:txBody>
      </p:sp>
      <p:pic>
        <p:nvPicPr>
          <p:cNvPr id="14" name="Picture 13">
            <a:extLst>
              <a:ext uri="{FF2B5EF4-FFF2-40B4-BE49-F238E27FC236}">
                <a16:creationId xmlns:a16="http://schemas.microsoft.com/office/drawing/2014/main" id="{C7C3A75A-2720-084E-BD51-6A1C0BEFC446}"/>
              </a:ext>
            </a:extLst>
          </p:cNvPr>
          <p:cNvPicPr>
            <a:picLocks noChangeAspect="1"/>
          </p:cNvPicPr>
          <p:nvPr/>
        </p:nvPicPr>
        <p:blipFill>
          <a:blip r:embed="rId3"/>
          <a:stretch>
            <a:fillRect/>
          </a:stretch>
        </p:blipFill>
        <p:spPr>
          <a:xfrm>
            <a:off x="1470184" y="3531013"/>
            <a:ext cx="9315236" cy="3115199"/>
          </a:xfrm>
          <a:prstGeom prst="rect">
            <a:avLst/>
          </a:prstGeom>
        </p:spPr>
      </p:pic>
      <p:sp>
        <p:nvSpPr>
          <p:cNvPr id="15" name="TextBox 14">
            <a:extLst>
              <a:ext uri="{FF2B5EF4-FFF2-40B4-BE49-F238E27FC236}">
                <a16:creationId xmlns:a16="http://schemas.microsoft.com/office/drawing/2014/main" id="{3ED68506-B001-5549-970A-079EBA468FFC}"/>
              </a:ext>
            </a:extLst>
          </p:cNvPr>
          <p:cNvSpPr txBox="1"/>
          <p:nvPr/>
        </p:nvSpPr>
        <p:spPr>
          <a:xfrm>
            <a:off x="1470184" y="3050122"/>
            <a:ext cx="4645631" cy="369332"/>
          </a:xfrm>
          <a:prstGeom prst="rect">
            <a:avLst/>
          </a:prstGeom>
          <a:noFill/>
        </p:spPr>
        <p:txBody>
          <a:bodyPr wrap="none" rtlCol="0">
            <a:spAutoFit/>
          </a:bodyPr>
          <a:lstStyle/>
          <a:p>
            <a:r>
              <a:rPr lang="en-US" dirty="0"/>
              <a:t>Autoscaling Group with Load balanced attached</a:t>
            </a:r>
          </a:p>
        </p:txBody>
      </p:sp>
    </p:spTree>
    <p:extLst>
      <p:ext uri="{BB962C8B-B14F-4D97-AF65-F5344CB8AC3E}">
        <p14:creationId xmlns:p14="http://schemas.microsoft.com/office/powerpoint/2010/main" val="130154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5E101-F7E1-3C4B-929F-A344E53753F4}"/>
              </a:ext>
            </a:extLst>
          </p:cNvPr>
          <p:cNvPicPr>
            <a:picLocks noChangeAspect="1"/>
          </p:cNvPicPr>
          <p:nvPr/>
        </p:nvPicPr>
        <p:blipFill>
          <a:blip r:embed="rId2"/>
          <a:stretch>
            <a:fillRect/>
          </a:stretch>
        </p:blipFill>
        <p:spPr>
          <a:xfrm>
            <a:off x="1582220" y="1347166"/>
            <a:ext cx="9315236" cy="5132145"/>
          </a:xfrm>
          <a:prstGeom prst="rect">
            <a:avLst/>
          </a:prstGeom>
        </p:spPr>
      </p:pic>
      <p:sp>
        <p:nvSpPr>
          <p:cNvPr id="6" name="TextBox 5">
            <a:extLst>
              <a:ext uri="{FF2B5EF4-FFF2-40B4-BE49-F238E27FC236}">
                <a16:creationId xmlns:a16="http://schemas.microsoft.com/office/drawing/2014/main" id="{B22837D2-C70C-6E4A-89FF-12F5F6770B92}"/>
              </a:ext>
            </a:extLst>
          </p:cNvPr>
          <p:cNvSpPr txBox="1"/>
          <p:nvPr/>
        </p:nvSpPr>
        <p:spPr>
          <a:xfrm>
            <a:off x="1582220" y="739739"/>
            <a:ext cx="5223353" cy="369332"/>
          </a:xfrm>
          <a:prstGeom prst="rect">
            <a:avLst/>
          </a:prstGeom>
          <a:noFill/>
        </p:spPr>
        <p:txBody>
          <a:bodyPr wrap="none" rtlCol="0">
            <a:spAutoFit/>
          </a:bodyPr>
          <a:lstStyle/>
          <a:p>
            <a:r>
              <a:rPr lang="en-US" dirty="0"/>
              <a:t>Autoscaling group created with attached scaling policy</a:t>
            </a:r>
          </a:p>
        </p:txBody>
      </p:sp>
    </p:spTree>
    <p:extLst>
      <p:ext uri="{BB962C8B-B14F-4D97-AF65-F5344CB8AC3E}">
        <p14:creationId xmlns:p14="http://schemas.microsoft.com/office/powerpoint/2010/main" val="151145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205B-D465-1948-9C39-A609F7DF03C5}"/>
              </a:ext>
            </a:extLst>
          </p:cNvPr>
          <p:cNvSpPr>
            <a:spLocks noGrp="1"/>
          </p:cNvSpPr>
          <p:nvPr>
            <p:ph type="title"/>
          </p:nvPr>
        </p:nvSpPr>
        <p:spPr/>
        <p:txBody>
          <a:bodyPr/>
          <a:lstStyle/>
          <a:p>
            <a:r>
              <a:rPr lang="en-US" dirty="0"/>
              <a:t>Details</a:t>
            </a:r>
          </a:p>
        </p:txBody>
      </p:sp>
      <p:graphicFrame>
        <p:nvGraphicFramePr>
          <p:cNvPr id="4" name="Table 4">
            <a:extLst>
              <a:ext uri="{FF2B5EF4-FFF2-40B4-BE49-F238E27FC236}">
                <a16:creationId xmlns:a16="http://schemas.microsoft.com/office/drawing/2014/main" id="{7DB61289-2728-2E40-85F7-F7A9BB45CA61}"/>
              </a:ext>
            </a:extLst>
          </p:cNvPr>
          <p:cNvGraphicFramePr>
            <a:graphicFrameLocks noGrp="1"/>
          </p:cNvGraphicFramePr>
          <p:nvPr>
            <p:ph idx="1"/>
            <p:extLst>
              <p:ext uri="{D42A27DB-BD31-4B8C-83A1-F6EECF244321}">
                <p14:modId xmlns:p14="http://schemas.microsoft.com/office/powerpoint/2010/main" val="3222971446"/>
              </p:ext>
            </p:extLst>
          </p:nvPr>
        </p:nvGraphicFramePr>
        <p:xfrm>
          <a:off x="938893" y="1841274"/>
          <a:ext cx="10582049" cy="1285240"/>
        </p:xfrm>
        <a:graphic>
          <a:graphicData uri="http://schemas.openxmlformats.org/drawingml/2006/table">
            <a:tbl>
              <a:tblPr firstRow="1" bandRow="1">
                <a:tableStyleId>{74C1A8A3-306A-4EB7-A6B1-4F7E0EB9C5D6}</a:tableStyleId>
              </a:tblPr>
              <a:tblGrid>
                <a:gridCol w="1902279">
                  <a:extLst>
                    <a:ext uri="{9D8B030D-6E8A-4147-A177-3AD203B41FA5}">
                      <a16:colId xmlns:a16="http://schemas.microsoft.com/office/drawing/2014/main" val="1484960101"/>
                    </a:ext>
                  </a:extLst>
                </a:gridCol>
                <a:gridCol w="1894114">
                  <a:extLst>
                    <a:ext uri="{9D8B030D-6E8A-4147-A177-3AD203B41FA5}">
                      <a16:colId xmlns:a16="http://schemas.microsoft.com/office/drawing/2014/main" val="4011110187"/>
                    </a:ext>
                  </a:extLst>
                </a:gridCol>
                <a:gridCol w="2552836">
                  <a:extLst>
                    <a:ext uri="{9D8B030D-6E8A-4147-A177-3AD203B41FA5}">
                      <a16:colId xmlns:a16="http://schemas.microsoft.com/office/drawing/2014/main" val="3019804915"/>
                    </a:ext>
                  </a:extLst>
                </a:gridCol>
                <a:gridCol w="2116410">
                  <a:extLst>
                    <a:ext uri="{9D8B030D-6E8A-4147-A177-3AD203B41FA5}">
                      <a16:colId xmlns:a16="http://schemas.microsoft.com/office/drawing/2014/main" val="1271062710"/>
                    </a:ext>
                  </a:extLst>
                </a:gridCol>
                <a:gridCol w="2116410">
                  <a:extLst>
                    <a:ext uri="{9D8B030D-6E8A-4147-A177-3AD203B41FA5}">
                      <a16:colId xmlns:a16="http://schemas.microsoft.com/office/drawing/2014/main" val="2660362815"/>
                    </a:ext>
                  </a:extLst>
                </a:gridCol>
              </a:tblGrid>
              <a:tr h="370840">
                <a:tc>
                  <a:txBody>
                    <a:bodyPr/>
                    <a:lstStyle/>
                    <a:p>
                      <a:r>
                        <a:rPr lang="en-US" dirty="0"/>
                        <a:t>Name</a:t>
                      </a:r>
                    </a:p>
                  </a:txBody>
                  <a:tcPr>
                    <a:lnL>
                      <a:noFill/>
                    </a:lnL>
                    <a:lnR>
                      <a:noFill/>
                    </a:lnR>
                    <a:lnT w="25400" cmpd="sng">
                      <a:noFill/>
                    </a:lnT>
                    <a:lnB w="25400" cmpd="sng">
                      <a:noFill/>
                    </a:lnB>
                    <a:lnTlToBr w="12700" cmpd="sng">
                      <a:noFill/>
                      <a:prstDash val="solid"/>
                    </a:lnTlToBr>
                    <a:lnBlToTr w="12700" cmpd="sng">
                      <a:noFill/>
                      <a:prstDash val="solid"/>
                    </a:lnBlToTr>
                    <a:solidFill>
                      <a:schemeClr val="bg2"/>
                    </a:solidFill>
                  </a:tcPr>
                </a:tc>
                <a:tc>
                  <a:txBody>
                    <a:bodyPr/>
                    <a:lstStyle/>
                    <a:p>
                      <a:r>
                        <a:rPr lang="en-US" dirty="0"/>
                        <a:t>DT Number</a:t>
                      </a:r>
                    </a:p>
                  </a:txBody>
                  <a:tcPr>
                    <a:lnL>
                      <a:noFill/>
                    </a:lnL>
                    <a:lnR>
                      <a:noFill/>
                    </a:lnR>
                    <a:lnT w="25400" cmpd="sng">
                      <a:noFill/>
                    </a:lnT>
                    <a:lnB w="25400" cmpd="sng">
                      <a:noFill/>
                    </a:lnB>
                    <a:lnTlToBr w="12700" cmpd="sng">
                      <a:noFill/>
                      <a:prstDash val="solid"/>
                    </a:lnTlToBr>
                    <a:lnBlToTr w="12700" cmpd="sng">
                      <a:noFill/>
                      <a:prstDash val="solid"/>
                    </a:lnBlToTr>
                    <a:solidFill>
                      <a:schemeClr val="bg2"/>
                    </a:solidFill>
                  </a:tcPr>
                </a:tc>
                <a:tc>
                  <a:txBody>
                    <a:bodyPr/>
                    <a:lstStyle/>
                    <a:p>
                      <a:r>
                        <a:rPr lang="en-US" dirty="0"/>
                        <a:t>Email-Id</a:t>
                      </a:r>
                    </a:p>
                  </a:txBody>
                  <a:tcPr>
                    <a:lnL>
                      <a:noFill/>
                    </a:lnL>
                    <a:lnR>
                      <a:noFill/>
                    </a:lnR>
                    <a:lnT w="25400" cmpd="sng">
                      <a:noFill/>
                    </a:lnT>
                    <a:lnB w="25400" cmpd="sng">
                      <a:noFill/>
                    </a:lnB>
                    <a:lnTlToBr w="12700" cmpd="sng">
                      <a:noFill/>
                      <a:prstDash val="solid"/>
                    </a:lnTlToBr>
                    <a:lnBlToTr w="12700" cmpd="sng">
                      <a:noFill/>
                      <a:prstDash val="solid"/>
                    </a:lnBlToTr>
                    <a:solidFill>
                      <a:schemeClr val="bg2"/>
                    </a:solidFill>
                  </a:tcPr>
                </a:tc>
                <a:tc>
                  <a:txBody>
                    <a:bodyPr/>
                    <a:lstStyle/>
                    <a:p>
                      <a:r>
                        <a:rPr lang="en-US" dirty="0"/>
                        <a:t>College</a:t>
                      </a:r>
                    </a:p>
                  </a:txBody>
                  <a:tcPr>
                    <a:lnL>
                      <a:noFill/>
                    </a:lnL>
                    <a:lnR>
                      <a:noFill/>
                    </a:lnR>
                    <a:lnT w="25400" cmpd="sng">
                      <a:noFill/>
                    </a:lnT>
                    <a:lnB w="25400" cmpd="sng">
                      <a:noFill/>
                    </a:lnB>
                    <a:lnTlToBr w="12700" cmpd="sng">
                      <a:noFill/>
                      <a:prstDash val="solid"/>
                    </a:lnTlToBr>
                    <a:lnBlToTr w="12700" cmpd="sng">
                      <a:noFill/>
                      <a:prstDash val="solid"/>
                    </a:lnBlToTr>
                    <a:solidFill>
                      <a:schemeClr val="bg2"/>
                    </a:solidFill>
                  </a:tcPr>
                </a:tc>
                <a:tc>
                  <a:txBody>
                    <a:bodyPr/>
                    <a:lstStyle/>
                    <a:p>
                      <a:r>
                        <a:rPr lang="en-US" dirty="0"/>
                        <a:t>Phone</a:t>
                      </a:r>
                    </a:p>
                  </a:txBody>
                  <a:tcPr>
                    <a:lnL>
                      <a:noFill/>
                    </a:lnL>
                    <a:lnR>
                      <a:noFill/>
                    </a:lnR>
                    <a:lnT w="25400" cmpd="sng">
                      <a:noFill/>
                    </a:lnT>
                    <a:lnB w="254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04829219"/>
                  </a:ext>
                </a:extLst>
              </a:tr>
              <a:tr h="370840">
                <a:tc>
                  <a:txBody>
                    <a:bodyPr/>
                    <a:lstStyle/>
                    <a:p>
                      <a:r>
                        <a:rPr lang="en-US" dirty="0"/>
                        <a:t>M Mani Shanker</a:t>
                      </a:r>
                    </a:p>
                  </a:txBody>
                  <a:tcPr>
                    <a:lnL>
                      <a:noFill/>
                    </a:lnL>
                    <a:lnR>
                      <a:noFill/>
                    </a:lnR>
                    <a:lnT w="25400" cmpd="sng">
                      <a:noFill/>
                    </a:lnT>
                    <a:lnB w="25400" cmpd="sng">
                      <a:noFill/>
                    </a:lnB>
                    <a:lnTlToBr w="12700" cmpd="sng">
                      <a:noFill/>
                      <a:prstDash val="solid"/>
                    </a:lnTlToBr>
                    <a:lnBlToTr w="12700" cmpd="sng">
                      <a:noFill/>
                      <a:prstDash val="solid"/>
                    </a:lnBlToTr>
                    <a:solidFill>
                      <a:schemeClr val="accent2"/>
                    </a:solidFill>
                  </a:tcPr>
                </a:tc>
                <a:tc>
                  <a:txBody>
                    <a:bodyPr/>
                    <a:lstStyle/>
                    <a:p>
                      <a:r>
                        <a:rPr lang="en-US" dirty="0"/>
                        <a:t>DT20184437359</a:t>
                      </a:r>
                    </a:p>
                  </a:txBody>
                  <a:tcPr>
                    <a:lnL>
                      <a:noFill/>
                    </a:lnL>
                    <a:lnR>
                      <a:noFill/>
                    </a:lnR>
                    <a:lnT w="25400" cmpd="sng">
                      <a:noFill/>
                    </a:lnT>
                    <a:lnB w="25400" cmpd="sng">
                      <a:noFill/>
                    </a:lnB>
                    <a:lnTlToBr w="12700" cmpd="sng">
                      <a:noFill/>
                      <a:prstDash val="solid"/>
                    </a:lnTlToBr>
                    <a:lnBlToTr w="12700" cmpd="sng">
                      <a:noFill/>
                      <a:prstDash val="solid"/>
                    </a:lnBlToTr>
                    <a:solidFill>
                      <a:schemeClr val="accent2"/>
                    </a:solidFill>
                  </a:tcPr>
                </a:tc>
                <a:tc>
                  <a:txBody>
                    <a:bodyPr/>
                    <a:lstStyle/>
                    <a:p>
                      <a:r>
                        <a:rPr lang="en-US" dirty="0"/>
                        <a:t>shanker0238@gmail.com</a:t>
                      </a:r>
                    </a:p>
                  </a:txBody>
                  <a:tcPr>
                    <a:lnL>
                      <a:noFill/>
                    </a:lnL>
                    <a:lnR>
                      <a:noFill/>
                    </a:lnR>
                    <a:lnT w="25400" cmpd="sng">
                      <a:noFill/>
                    </a:lnT>
                    <a:lnB w="25400" cmpd="sng">
                      <a:noFill/>
                    </a:lnB>
                    <a:lnTlToBr w="12700" cmpd="sng">
                      <a:noFill/>
                      <a:prstDash val="solid"/>
                    </a:lnTlToBr>
                    <a:lnBlToTr w="12700" cmpd="sng">
                      <a:noFill/>
                      <a:prstDash val="solid"/>
                    </a:lnBlToTr>
                    <a:solidFill>
                      <a:schemeClr val="accent2"/>
                    </a:solidFill>
                  </a:tcPr>
                </a:tc>
                <a:tc>
                  <a:txBody>
                    <a:bodyPr/>
                    <a:lstStyle/>
                    <a:p>
                      <a:r>
                        <a:rPr lang="en-US" dirty="0"/>
                        <a:t>CMR College of Engineering and Technology</a:t>
                      </a:r>
                    </a:p>
                  </a:txBody>
                  <a:tcPr>
                    <a:lnL>
                      <a:noFill/>
                    </a:lnL>
                    <a:lnR>
                      <a:noFill/>
                    </a:lnR>
                    <a:lnT w="25400" cmpd="sng">
                      <a:noFill/>
                    </a:lnT>
                    <a:lnB w="25400" cmpd="sng">
                      <a:noFill/>
                    </a:lnB>
                    <a:lnTlToBr w="12700" cmpd="sng">
                      <a:noFill/>
                      <a:prstDash val="solid"/>
                    </a:lnTlToBr>
                    <a:lnBlToTr w="12700" cmpd="sng">
                      <a:noFill/>
                      <a:prstDash val="solid"/>
                    </a:lnBlToTr>
                    <a:solidFill>
                      <a:schemeClr val="accent2"/>
                    </a:solidFill>
                  </a:tcPr>
                </a:tc>
                <a:tc>
                  <a:txBody>
                    <a:bodyPr/>
                    <a:lstStyle/>
                    <a:p>
                      <a:r>
                        <a:rPr lang="en-US" dirty="0"/>
                        <a:t>+91-9059609410</a:t>
                      </a:r>
                    </a:p>
                  </a:txBody>
                  <a:tcPr>
                    <a:lnL>
                      <a:noFill/>
                    </a:lnL>
                    <a:lnR>
                      <a:noFill/>
                    </a:lnR>
                    <a:lnT w="25400" cmpd="sng">
                      <a:noFill/>
                    </a:lnT>
                    <a:lnB w="254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540195781"/>
                  </a:ext>
                </a:extLst>
              </a:tr>
            </a:tbl>
          </a:graphicData>
        </a:graphic>
      </p:graphicFrame>
      <p:pic>
        <p:nvPicPr>
          <p:cNvPr id="8" name="Picture 7">
            <a:extLst>
              <a:ext uri="{FF2B5EF4-FFF2-40B4-BE49-F238E27FC236}">
                <a16:creationId xmlns:a16="http://schemas.microsoft.com/office/drawing/2014/main" id="{D7215CD0-85B3-E34C-AD95-C632A15741FA}"/>
              </a:ext>
            </a:extLst>
          </p:cNvPr>
          <p:cNvPicPr>
            <a:picLocks noChangeAspect="1"/>
          </p:cNvPicPr>
          <p:nvPr/>
        </p:nvPicPr>
        <p:blipFill>
          <a:blip r:embed="rId2"/>
          <a:stretch>
            <a:fillRect/>
          </a:stretch>
        </p:blipFill>
        <p:spPr>
          <a:xfrm>
            <a:off x="1298123" y="3662635"/>
            <a:ext cx="921884" cy="921884"/>
          </a:xfrm>
          <a:prstGeom prst="rect">
            <a:avLst/>
          </a:prstGeom>
        </p:spPr>
      </p:pic>
      <p:pic>
        <p:nvPicPr>
          <p:cNvPr id="10" name="Picture 9">
            <a:extLst>
              <a:ext uri="{FF2B5EF4-FFF2-40B4-BE49-F238E27FC236}">
                <a16:creationId xmlns:a16="http://schemas.microsoft.com/office/drawing/2014/main" id="{77AB2A8F-9DAC-7E4E-91B9-29EC1D57771F}"/>
              </a:ext>
            </a:extLst>
          </p:cNvPr>
          <p:cNvPicPr>
            <a:picLocks noChangeAspect="1"/>
          </p:cNvPicPr>
          <p:nvPr/>
        </p:nvPicPr>
        <p:blipFill>
          <a:blip r:embed="rId3"/>
          <a:stretch>
            <a:fillRect/>
          </a:stretch>
        </p:blipFill>
        <p:spPr>
          <a:xfrm>
            <a:off x="1176225" y="4765629"/>
            <a:ext cx="1165679" cy="967514"/>
          </a:xfrm>
          <a:prstGeom prst="rect">
            <a:avLst/>
          </a:prstGeom>
        </p:spPr>
      </p:pic>
      <p:sp>
        <p:nvSpPr>
          <p:cNvPr id="11" name="TextBox 10">
            <a:extLst>
              <a:ext uri="{FF2B5EF4-FFF2-40B4-BE49-F238E27FC236}">
                <a16:creationId xmlns:a16="http://schemas.microsoft.com/office/drawing/2014/main" id="{289B82B4-246D-394C-8614-23A9C896ACDB}"/>
              </a:ext>
            </a:extLst>
          </p:cNvPr>
          <p:cNvSpPr txBox="1"/>
          <p:nvPr/>
        </p:nvSpPr>
        <p:spPr>
          <a:xfrm>
            <a:off x="2824843" y="3938911"/>
            <a:ext cx="5747657" cy="923330"/>
          </a:xfrm>
          <a:prstGeom prst="rect">
            <a:avLst/>
          </a:prstGeom>
          <a:noFill/>
        </p:spPr>
        <p:txBody>
          <a:bodyPr wrap="square" rtlCol="0">
            <a:spAutoFit/>
          </a:bodyPr>
          <a:lstStyle/>
          <a:p>
            <a:r>
              <a:rPr lang="en-US" dirty="0"/>
              <a:t>Presentation: </a:t>
            </a:r>
            <a:r>
              <a:rPr lang="en-US" dirty="0">
                <a:hlinkClick r:id="rId4"/>
              </a:rPr>
              <a:t>https://youtu.be/lFMh_9VZV3o</a:t>
            </a:r>
            <a:endParaRPr lang="en-US" dirty="0"/>
          </a:p>
          <a:p>
            <a:endParaRPr lang="en-US" dirty="0"/>
          </a:p>
        </p:txBody>
      </p:sp>
      <p:sp>
        <p:nvSpPr>
          <p:cNvPr id="12" name="TextBox 11">
            <a:extLst>
              <a:ext uri="{FF2B5EF4-FFF2-40B4-BE49-F238E27FC236}">
                <a16:creationId xmlns:a16="http://schemas.microsoft.com/office/drawing/2014/main" id="{1A7A4631-4957-7749-BDCF-9BEDAE4EEE90}"/>
              </a:ext>
            </a:extLst>
          </p:cNvPr>
          <p:cNvSpPr txBox="1"/>
          <p:nvPr/>
        </p:nvSpPr>
        <p:spPr>
          <a:xfrm>
            <a:off x="2824843" y="4880054"/>
            <a:ext cx="8352064" cy="369332"/>
          </a:xfrm>
          <a:prstGeom prst="rect">
            <a:avLst/>
          </a:prstGeom>
          <a:noFill/>
        </p:spPr>
        <p:txBody>
          <a:bodyPr wrap="square" rtlCol="0">
            <a:spAutoFit/>
          </a:bodyPr>
          <a:lstStyle/>
          <a:p>
            <a:r>
              <a:rPr lang="en-US" dirty="0"/>
              <a:t>Source code:  </a:t>
            </a:r>
            <a:r>
              <a:rPr lang="en-US" u="sng" dirty="0">
                <a:hlinkClick r:id="rId5"/>
              </a:rPr>
              <a:t>https://github.com/shanker0238/Shanker_Autonomous_Infrastructure.git</a:t>
            </a:r>
            <a:r>
              <a:rPr lang="en-IN" dirty="0"/>
              <a:t> </a:t>
            </a:r>
            <a:endParaRPr lang="en-US" dirty="0"/>
          </a:p>
        </p:txBody>
      </p:sp>
    </p:spTree>
    <p:extLst>
      <p:ext uri="{BB962C8B-B14F-4D97-AF65-F5344CB8AC3E}">
        <p14:creationId xmlns:p14="http://schemas.microsoft.com/office/powerpoint/2010/main" val="1144037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D4A70-2334-EC4D-B4A2-F56ED989BE0F}"/>
              </a:ext>
            </a:extLst>
          </p:cNvPr>
          <p:cNvPicPr>
            <a:picLocks noChangeAspect="1"/>
          </p:cNvPicPr>
          <p:nvPr/>
        </p:nvPicPr>
        <p:blipFill>
          <a:blip r:embed="rId2"/>
          <a:stretch>
            <a:fillRect/>
          </a:stretch>
        </p:blipFill>
        <p:spPr>
          <a:xfrm>
            <a:off x="1561671" y="1372511"/>
            <a:ext cx="8415055" cy="4786845"/>
          </a:xfrm>
          <a:prstGeom prst="rect">
            <a:avLst/>
          </a:prstGeom>
        </p:spPr>
      </p:pic>
      <p:sp>
        <p:nvSpPr>
          <p:cNvPr id="6" name="TextBox 5">
            <a:extLst>
              <a:ext uri="{FF2B5EF4-FFF2-40B4-BE49-F238E27FC236}">
                <a16:creationId xmlns:a16="http://schemas.microsoft.com/office/drawing/2014/main" id="{5D49BC57-F5BC-DE44-B887-71B89553970B}"/>
              </a:ext>
            </a:extLst>
          </p:cNvPr>
          <p:cNvSpPr txBox="1"/>
          <p:nvPr/>
        </p:nvSpPr>
        <p:spPr>
          <a:xfrm>
            <a:off x="1445770" y="791109"/>
            <a:ext cx="4323428" cy="369332"/>
          </a:xfrm>
          <a:prstGeom prst="rect">
            <a:avLst/>
          </a:prstGeom>
          <a:noFill/>
        </p:spPr>
        <p:txBody>
          <a:bodyPr wrap="none" rtlCol="0">
            <a:spAutoFit/>
          </a:bodyPr>
          <a:lstStyle/>
          <a:p>
            <a:r>
              <a:rPr lang="en-US" dirty="0"/>
              <a:t>Cloud watch alarm created and threshold set </a:t>
            </a:r>
          </a:p>
        </p:txBody>
      </p:sp>
    </p:spTree>
    <p:extLst>
      <p:ext uri="{BB962C8B-B14F-4D97-AF65-F5344CB8AC3E}">
        <p14:creationId xmlns:p14="http://schemas.microsoft.com/office/powerpoint/2010/main" val="4106270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F7A4D-3517-3B4C-A951-3A0D46609A35}"/>
              </a:ext>
            </a:extLst>
          </p:cNvPr>
          <p:cNvPicPr>
            <a:picLocks noChangeAspect="1"/>
          </p:cNvPicPr>
          <p:nvPr/>
        </p:nvPicPr>
        <p:blipFill>
          <a:blip r:embed="rId2"/>
          <a:stretch>
            <a:fillRect/>
          </a:stretch>
        </p:blipFill>
        <p:spPr>
          <a:xfrm>
            <a:off x="1304817" y="1424318"/>
            <a:ext cx="9767299" cy="1807283"/>
          </a:xfrm>
          <a:prstGeom prst="rect">
            <a:avLst/>
          </a:prstGeom>
        </p:spPr>
      </p:pic>
      <p:sp>
        <p:nvSpPr>
          <p:cNvPr id="6" name="TextBox 5">
            <a:extLst>
              <a:ext uri="{FF2B5EF4-FFF2-40B4-BE49-F238E27FC236}">
                <a16:creationId xmlns:a16="http://schemas.microsoft.com/office/drawing/2014/main" id="{5A977A87-DB82-2945-A3AB-1FF0D7CF7C3D}"/>
              </a:ext>
            </a:extLst>
          </p:cNvPr>
          <p:cNvSpPr txBox="1"/>
          <p:nvPr/>
        </p:nvSpPr>
        <p:spPr>
          <a:xfrm>
            <a:off x="1448656" y="821933"/>
            <a:ext cx="2883097" cy="369332"/>
          </a:xfrm>
          <a:prstGeom prst="rect">
            <a:avLst/>
          </a:prstGeom>
          <a:noFill/>
        </p:spPr>
        <p:txBody>
          <a:bodyPr wrap="none" rtlCol="0">
            <a:spAutoFit/>
          </a:bodyPr>
          <a:lstStyle/>
          <a:p>
            <a:r>
              <a:rPr lang="en-US" dirty="0"/>
              <a:t>Launch Configuration created</a:t>
            </a:r>
          </a:p>
        </p:txBody>
      </p:sp>
      <p:pic>
        <p:nvPicPr>
          <p:cNvPr id="8" name="Picture 7">
            <a:extLst>
              <a:ext uri="{FF2B5EF4-FFF2-40B4-BE49-F238E27FC236}">
                <a16:creationId xmlns:a16="http://schemas.microsoft.com/office/drawing/2014/main" id="{883EDDF3-1C38-D342-BB73-CFBEC521B212}"/>
              </a:ext>
            </a:extLst>
          </p:cNvPr>
          <p:cNvPicPr>
            <a:picLocks noChangeAspect="1"/>
          </p:cNvPicPr>
          <p:nvPr/>
        </p:nvPicPr>
        <p:blipFill>
          <a:blip r:embed="rId3"/>
          <a:stretch>
            <a:fillRect/>
          </a:stretch>
        </p:blipFill>
        <p:spPr>
          <a:xfrm>
            <a:off x="1304817" y="4008530"/>
            <a:ext cx="9500171" cy="2138782"/>
          </a:xfrm>
          <a:prstGeom prst="rect">
            <a:avLst/>
          </a:prstGeom>
        </p:spPr>
      </p:pic>
      <p:sp>
        <p:nvSpPr>
          <p:cNvPr id="9" name="TextBox 8">
            <a:extLst>
              <a:ext uri="{FF2B5EF4-FFF2-40B4-BE49-F238E27FC236}">
                <a16:creationId xmlns:a16="http://schemas.microsoft.com/office/drawing/2014/main" id="{5DBB82EE-4C50-424B-A069-4EB72209C627}"/>
              </a:ext>
            </a:extLst>
          </p:cNvPr>
          <p:cNvSpPr txBox="1"/>
          <p:nvPr/>
        </p:nvSpPr>
        <p:spPr>
          <a:xfrm>
            <a:off x="1448656" y="3464654"/>
            <a:ext cx="2294411" cy="369332"/>
          </a:xfrm>
          <a:prstGeom prst="rect">
            <a:avLst/>
          </a:prstGeom>
          <a:noFill/>
        </p:spPr>
        <p:txBody>
          <a:bodyPr wrap="none" rtlCol="0">
            <a:spAutoFit/>
          </a:bodyPr>
          <a:lstStyle/>
          <a:p>
            <a:r>
              <a:rPr lang="en-US" dirty="0"/>
              <a:t>Security Groups created</a:t>
            </a:r>
          </a:p>
        </p:txBody>
      </p:sp>
    </p:spTree>
    <p:extLst>
      <p:ext uri="{BB962C8B-B14F-4D97-AF65-F5344CB8AC3E}">
        <p14:creationId xmlns:p14="http://schemas.microsoft.com/office/powerpoint/2010/main" val="1286100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F0A658-BE95-C14C-83E3-61D772D82D53}"/>
              </a:ext>
            </a:extLst>
          </p:cNvPr>
          <p:cNvPicPr>
            <a:picLocks noChangeAspect="1"/>
          </p:cNvPicPr>
          <p:nvPr/>
        </p:nvPicPr>
        <p:blipFill>
          <a:blip r:embed="rId2"/>
          <a:stretch>
            <a:fillRect/>
          </a:stretch>
        </p:blipFill>
        <p:spPr>
          <a:xfrm>
            <a:off x="1037690" y="1609919"/>
            <a:ext cx="10116619" cy="4370327"/>
          </a:xfrm>
          <a:prstGeom prst="rect">
            <a:avLst/>
          </a:prstGeom>
        </p:spPr>
      </p:pic>
      <p:sp>
        <p:nvSpPr>
          <p:cNvPr id="6" name="TextBox 5">
            <a:extLst>
              <a:ext uri="{FF2B5EF4-FFF2-40B4-BE49-F238E27FC236}">
                <a16:creationId xmlns:a16="http://schemas.microsoft.com/office/drawing/2014/main" id="{AABFFF42-406F-B441-9148-E45DF0589B13}"/>
              </a:ext>
            </a:extLst>
          </p:cNvPr>
          <p:cNvSpPr txBox="1"/>
          <p:nvPr/>
        </p:nvSpPr>
        <p:spPr>
          <a:xfrm>
            <a:off x="1294544" y="986320"/>
            <a:ext cx="6997237" cy="369332"/>
          </a:xfrm>
          <a:prstGeom prst="rect">
            <a:avLst/>
          </a:prstGeom>
          <a:noFill/>
        </p:spPr>
        <p:txBody>
          <a:bodyPr wrap="none" rtlCol="0">
            <a:spAutoFit/>
          </a:bodyPr>
          <a:lstStyle/>
          <a:p>
            <a:r>
              <a:rPr lang="en-US" dirty="0"/>
              <a:t>Elastic Load Balancer Created and instance attached to Autoscaling group</a:t>
            </a:r>
          </a:p>
        </p:txBody>
      </p:sp>
    </p:spTree>
    <p:extLst>
      <p:ext uri="{BB962C8B-B14F-4D97-AF65-F5344CB8AC3E}">
        <p14:creationId xmlns:p14="http://schemas.microsoft.com/office/powerpoint/2010/main" val="408320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8991FC-03CF-BD42-9D07-73DB8DE5BD9A}"/>
              </a:ext>
            </a:extLst>
          </p:cNvPr>
          <p:cNvPicPr>
            <a:picLocks noChangeAspect="1"/>
          </p:cNvPicPr>
          <p:nvPr/>
        </p:nvPicPr>
        <p:blipFill>
          <a:blip r:embed="rId2"/>
          <a:stretch>
            <a:fillRect/>
          </a:stretch>
        </p:blipFill>
        <p:spPr>
          <a:xfrm>
            <a:off x="1510300" y="1309377"/>
            <a:ext cx="7633835" cy="4819158"/>
          </a:xfrm>
          <a:prstGeom prst="rect">
            <a:avLst/>
          </a:prstGeom>
        </p:spPr>
      </p:pic>
      <p:sp>
        <p:nvSpPr>
          <p:cNvPr id="6" name="TextBox 5">
            <a:extLst>
              <a:ext uri="{FF2B5EF4-FFF2-40B4-BE49-F238E27FC236}">
                <a16:creationId xmlns:a16="http://schemas.microsoft.com/office/drawing/2014/main" id="{9639BAC1-7774-CE40-8862-31A346D21BF9}"/>
              </a:ext>
            </a:extLst>
          </p:cNvPr>
          <p:cNvSpPr txBox="1"/>
          <p:nvPr/>
        </p:nvSpPr>
        <p:spPr>
          <a:xfrm>
            <a:off x="1417833" y="729465"/>
            <a:ext cx="3072892" cy="369332"/>
          </a:xfrm>
          <a:prstGeom prst="rect">
            <a:avLst/>
          </a:prstGeom>
          <a:noFill/>
        </p:spPr>
        <p:txBody>
          <a:bodyPr wrap="none" rtlCol="0">
            <a:spAutoFit/>
          </a:bodyPr>
          <a:lstStyle/>
          <a:p>
            <a:r>
              <a:rPr lang="en-US" dirty="0"/>
              <a:t>Decommissioning of Infrastructure</a:t>
            </a:r>
          </a:p>
        </p:txBody>
      </p:sp>
    </p:spTree>
    <p:extLst>
      <p:ext uri="{BB962C8B-B14F-4D97-AF65-F5344CB8AC3E}">
        <p14:creationId xmlns:p14="http://schemas.microsoft.com/office/powerpoint/2010/main" val="294208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78B7-C3F5-D040-8B6A-DA34F727102A}"/>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0ED72F59-FA96-0C44-AD61-2A364207BF00}"/>
              </a:ext>
            </a:extLst>
          </p:cNvPr>
          <p:cNvSpPr>
            <a:spLocks noGrp="1"/>
          </p:cNvSpPr>
          <p:nvPr>
            <p:ph idx="1"/>
          </p:nvPr>
        </p:nvSpPr>
        <p:spPr/>
        <p:txBody>
          <a:bodyPr>
            <a:normAutofit fontScale="77500" lnSpcReduction="20000"/>
          </a:bodyPr>
          <a:lstStyle/>
          <a:p>
            <a:r>
              <a:rPr lang="en-IN" dirty="0"/>
              <a:t>Autonomous Infrastructure helps to reduce the manual intervention and also minimize human error. </a:t>
            </a:r>
          </a:p>
          <a:p>
            <a:r>
              <a:rPr lang="en-IN" dirty="0"/>
              <a:t>An Autonomous Infrastructure can help organizations minimize that spend and boost service assurance, resulting in broad business benefits.</a:t>
            </a:r>
          </a:p>
          <a:p>
            <a:r>
              <a:rPr lang="en-IN" dirty="0"/>
              <a:t>Maintenance free </a:t>
            </a:r>
            <a:r>
              <a:rPr lang="en-IN"/>
              <a:t>and less error </a:t>
            </a:r>
            <a:r>
              <a:rPr lang="en-IN" dirty="0"/>
              <a:t>prone.</a:t>
            </a:r>
          </a:p>
          <a:p>
            <a:r>
              <a:rPr lang="en-IN" dirty="0"/>
              <a:t>Lower costs</a:t>
            </a:r>
          </a:p>
          <a:p>
            <a:r>
              <a:rPr lang="en-IN" dirty="0"/>
              <a:t>Better reliability</a:t>
            </a:r>
          </a:p>
          <a:p>
            <a:r>
              <a:rPr lang="en-IN" dirty="0"/>
              <a:t>Faster delivery</a:t>
            </a:r>
          </a:p>
          <a:p>
            <a:r>
              <a:rPr lang="en-IN" dirty="0"/>
              <a:t>Improve time to market</a:t>
            </a:r>
          </a:p>
          <a:p>
            <a:endParaRPr lang="en-IN" dirty="0"/>
          </a:p>
          <a:p>
            <a:endParaRPr lang="en-US" dirty="0"/>
          </a:p>
        </p:txBody>
      </p:sp>
    </p:spTree>
    <p:extLst>
      <p:ext uri="{BB962C8B-B14F-4D97-AF65-F5344CB8AC3E}">
        <p14:creationId xmlns:p14="http://schemas.microsoft.com/office/powerpoint/2010/main" val="300141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13A0186-39BB-3D43-95E9-0385294610AD}"/>
              </a:ext>
            </a:extLst>
          </p:cNvPr>
          <p:cNvPicPr>
            <a:picLocks noChangeAspect="1"/>
          </p:cNvPicPr>
          <p:nvPr/>
        </p:nvPicPr>
        <p:blipFill>
          <a:blip r:embed="rId2"/>
          <a:stretch>
            <a:fillRect/>
          </a:stretch>
        </p:blipFill>
        <p:spPr>
          <a:xfrm>
            <a:off x="2950211" y="578991"/>
            <a:ext cx="7169834" cy="5700018"/>
          </a:xfrm>
          <a:prstGeom prst="rect">
            <a:avLst/>
          </a:prstGeom>
        </p:spPr>
      </p:pic>
    </p:spTree>
    <p:extLst>
      <p:ext uri="{BB962C8B-B14F-4D97-AF65-F5344CB8AC3E}">
        <p14:creationId xmlns:p14="http://schemas.microsoft.com/office/powerpoint/2010/main" val="4285586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C7DDA-3D1D-3041-A28C-EFA16521D0E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38D8CA5E-4848-994C-9856-F8780DE868B5}"/>
              </a:ext>
            </a:extLst>
          </p:cNvPr>
          <p:cNvSpPr>
            <a:spLocks noGrp="1"/>
          </p:cNvSpPr>
          <p:nvPr>
            <p:ph idx="1"/>
          </p:nvPr>
        </p:nvSpPr>
        <p:spPr/>
        <p:txBody>
          <a:bodyPr>
            <a:normAutofit fontScale="92500" lnSpcReduction="10000"/>
          </a:bodyPr>
          <a:lstStyle/>
          <a:p>
            <a:r>
              <a:rPr lang="en-IN" dirty="0"/>
              <a:t>Autonomous Infrastructure is designed to automate the Infrastructure Life-Cycle management from build to decommission.   </a:t>
            </a:r>
          </a:p>
          <a:p>
            <a:r>
              <a:rPr lang="en-IN" dirty="0"/>
              <a:t>It leverages Machine Learning functionality which helps to assimilate the information that it needs to take care it of self. It monitors the overall utilization of the ecosystem in various aspects i.e. CPU, Memory, Disk, Network and create the pattern of utilization. </a:t>
            </a:r>
          </a:p>
          <a:p>
            <a:r>
              <a:rPr lang="en-IN" dirty="0"/>
              <a:t>Based on trend it will recommend and automate the sizing of the infrastructure in an effort to avoid performance problems. </a:t>
            </a:r>
          </a:p>
          <a:p>
            <a:endParaRPr lang="en-US" dirty="0"/>
          </a:p>
        </p:txBody>
      </p:sp>
    </p:spTree>
    <p:extLst>
      <p:ext uri="{BB962C8B-B14F-4D97-AF65-F5344CB8AC3E}">
        <p14:creationId xmlns:p14="http://schemas.microsoft.com/office/powerpoint/2010/main" val="100991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25B9-0B35-0D40-AF30-06A242433D60}"/>
              </a:ext>
            </a:extLst>
          </p:cNvPr>
          <p:cNvSpPr>
            <a:spLocks noGrp="1"/>
          </p:cNvSpPr>
          <p:nvPr>
            <p:ph type="title"/>
          </p:nvPr>
        </p:nvSpPr>
        <p:spPr/>
        <p:txBody>
          <a:bodyPr/>
          <a:lstStyle/>
          <a:p>
            <a:r>
              <a:rPr lang="en-US" dirty="0"/>
              <a:t>Technologies Used</a:t>
            </a:r>
          </a:p>
        </p:txBody>
      </p:sp>
      <p:sp>
        <p:nvSpPr>
          <p:cNvPr id="3" name="Content Placeholder 2">
            <a:extLst>
              <a:ext uri="{FF2B5EF4-FFF2-40B4-BE49-F238E27FC236}">
                <a16:creationId xmlns:a16="http://schemas.microsoft.com/office/drawing/2014/main" id="{29AB9BE1-917C-B545-9913-9920A2651832}"/>
              </a:ext>
            </a:extLst>
          </p:cNvPr>
          <p:cNvSpPr>
            <a:spLocks noGrp="1"/>
          </p:cNvSpPr>
          <p:nvPr>
            <p:ph idx="1"/>
          </p:nvPr>
        </p:nvSpPr>
        <p:spPr/>
        <p:txBody>
          <a:bodyPr>
            <a:normAutofit fontScale="92500" lnSpcReduction="10000"/>
          </a:bodyPr>
          <a:lstStyle/>
          <a:p>
            <a:r>
              <a:rPr lang="en-US" dirty="0"/>
              <a:t>Amazon Web Services</a:t>
            </a:r>
          </a:p>
          <a:p>
            <a:r>
              <a:rPr lang="en-US" dirty="0"/>
              <a:t>Elastic Cloud Compute – EC2</a:t>
            </a:r>
          </a:p>
          <a:p>
            <a:r>
              <a:rPr lang="en-US" dirty="0"/>
              <a:t>Linux - Ubuntu</a:t>
            </a:r>
          </a:p>
          <a:p>
            <a:r>
              <a:rPr lang="en-US" dirty="0"/>
              <a:t>Terraform</a:t>
            </a:r>
          </a:p>
          <a:p>
            <a:r>
              <a:rPr lang="en-US" dirty="0"/>
              <a:t>Auto-Scaling</a:t>
            </a:r>
          </a:p>
          <a:p>
            <a:r>
              <a:rPr lang="en-US" dirty="0"/>
              <a:t>Elastic Load Balancer</a:t>
            </a:r>
          </a:p>
          <a:p>
            <a:r>
              <a:rPr lang="en-US" dirty="0"/>
              <a:t>Cloud Watch</a:t>
            </a:r>
          </a:p>
          <a:p>
            <a:endParaRPr lang="en-US" dirty="0"/>
          </a:p>
        </p:txBody>
      </p:sp>
    </p:spTree>
    <p:extLst>
      <p:ext uri="{BB962C8B-B14F-4D97-AF65-F5344CB8AC3E}">
        <p14:creationId xmlns:p14="http://schemas.microsoft.com/office/powerpoint/2010/main" val="1111417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E67F-6006-F74A-ABE6-1C27C4966432}"/>
              </a:ext>
            </a:extLst>
          </p:cNvPr>
          <p:cNvSpPr>
            <a:spLocks noGrp="1"/>
          </p:cNvSpPr>
          <p:nvPr>
            <p:ph type="title"/>
          </p:nvPr>
        </p:nvSpPr>
        <p:spPr/>
        <p:txBody>
          <a:bodyPr/>
          <a:lstStyle/>
          <a:p>
            <a:r>
              <a:rPr lang="en-US" b="1" i="1" dirty="0"/>
              <a:t>Breakup of Problem Statement -</a:t>
            </a:r>
            <a:r>
              <a:rPr lang="en-IN" dirty="0"/>
              <a:t>1</a:t>
            </a:r>
            <a:endParaRPr lang="en-US" dirty="0"/>
          </a:p>
        </p:txBody>
      </p:sp>
      <p:sp>
        <p:nvSpPr>
          <p:cNvPr id="3" name="Content Placeholder 2">
            <a:extLst>
              <a:ext uri="{FF2B5EF4-FFF2-40B4-BE49-F238E27FC236}">
                <a16:creationId xmlns:a16="http://schemas.microsoft.com/office/drawing/2014/main" id="{AA8B1366-F71E-D745-B8DE-0DE7208584DA}"/>
              </a:ext>
            </a:extLst>
          </p:cNvPr>
          <p:cNvSpPr>
            <a:spLocks noGrp="1"/>
          </p:cNvSpPr>
          <p:nvPr>
            <p:ph idx="1"/>
          </p:nvPr>
        </p:nvSpPr>
        <p:spPr/>
        <p:txBody>
          <a:bodyPr/>
          <a:lstStyle/>
          <a:p>
            <a:r>
              <a:rPr lang="en-US" b="1" dirty="0"/>
              <a:t>Statement 1:</a:t>
            </a:r>
            <a:endParaRPr lang="en-IN" dirty="0"/>
          </a:p>
          <a:p>
            <a:pPr marL="0" indent="0">
              <a:buNone/>
            </a:pPr>
            <a:r>
              <a:rPr lang="en-IN" dirty="0"/>
              <a:t>Autonomous Infrastructure is designed to automate the Infrastructure Life-Cycle management from build to decommission.   </a:t>
            </a:r>
          </a:p>
          <a:p>
            <a:endParaRPr lang="en-US" dirty="0"/>
          </a:p>
        </p:txBody>
      </p:sp>
    </p:spTree>
    <p:extLst>
      <p:ext uri="{BB962C8B-B14F-4D97-AF65-F5344CB8AC3E}">
        <p14:creationId xmlns:p14="http://schemas.microsoft.com/office/powerpoint/2010/main" val="167380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EB45-3D81-FB45-9655-601AC8879829}"/>
              </a:ext>
            </a:extLst>
          </p:cNvPr>
          <p:cNvSpPr>
            <a:spLocks noGrp="1"/>
          </p:cNvSpPr>
          <p:nvPr>
            <p:ph type="title"/>
          </p:nvPr>
        </p:nvSpPr>
        <p:spPr/>
        <p:txBody>
          <a:bodyPr/>
          <a:lstStyle/>
          <a:p>
            <a:r>
              <a:rPr lang="en-US" dirty="0"/>
              <a:t>Statement 1 - solution</a:t>
            </a:r>
          </a:p>
        </p:txBody>
      </p:sp>
      <p:sp>
        <p:nvSpPr>
          <p:cNvPr id="3" name="Content Placeholder 2">
            <a:extLst>
              <a:ext uri="{FF2B5EF4-FFF2-40B4-BE49-F238E27FC236}">
                <a16:creationId xmlns:a16="http://schemas.microsoft.com/office/drawing/2014/main" id="{2925C740-4689-7A4E-9E34-3EEF6FF9322C}"/>
              </a:ext>
            </a:extLst>
          </p:cNvPr>
          <p:cNvSpPr>
            <a:spLocks noGrp="1"/>
          </p:cNvSpPr>
          <p:nvPr>
            <p:ph idx="1"/>
          </p:nvPr>
        </p:nvSpPr>
        <p:spPr>
          <a:xfrm>
            <a:off x="1141413" y="2221631"/>
            <a:ext cx="9905999" cy="3989995"/>
          </a:xfrm>
        </p:spPr>
        <p:txBody>
          <a:bodyPr/>
          <a:lstStyle/>
          <a:p>
            <a:pPr marL="0" indent="0">
              <a:buNone/>
            </a:pPr>
            <a:endParaRPr lang="en-US" dirty="0"/>
          </a:p>
          <a:p>
            <a:pPr marL="0" indent="0">
              <a:buNone/>
            </a:pPr>
            <a:r>
              <a:rPr lang="en-IN" dirty="0"/>
              <a:t>Terraform is a tool for building, changing, and versioning infrastructure safely and efficiently. Terraform can manage existing and popular service providers as well as custom in-house solutions.</a:t>
            </a:r>
          </a:p>
          <a:p>
            <a:pPr marL="0" indent="0">
              <a:buNone/>
            </a:pPr>
            <a:endParaRPr lang="en-IN" dirty="0"/>
          </a:p>
          <a:p>
            <a:pPr marL="0" indent="0">
              <a:buNone/>
            </a:pPr>
            <a:r>
              <a:rPr lang="en-IN" dirty="0"/>
              <a:t>How we are using ?</a:t>
            </a:r>
          </a:p>
          <a:p>
            <a:pPr marL="0" indent="0">
              <a:buNone/>
            </a:pPr>
            <a:r>
              <a:rPr lang="en-US" dirty="0"/>
              <a:t>Building Infrastructure As A Code ( IAC )  to make it a single clickable solution.</a:t>
            </a:r>
          </a:p>
        </p:txBody>
      </p:sp>
      <p:pic>
        <p:nvPicPr>
          <p:cNvPr id="5" name="Picture 4">
            <a:extLst>
              <a:ext uri="{FF2B5EF4-FFF2-40B4-BE49-F238E27FC236}">
                <a16:creationId xmlns:a16="http://schemas.microsoft.com/office/drawing/2014/main" id="{B1B42F1A-7A4C-2E4B-B6F5-5AD511A5498A}"/>
              </a:ext>
            </a:extLst>
          </p:cNvPr>
          <p:cNvPicPr>
            <a:picLocks noChangeAspect="1"/>
          </p:cNvPicPr>
          <p:nvPr/>
        </p:nvPicPr>
        <p:blipFill>
          <a:blip r:embed="rId2"/>
          <a:stretch>
            <a:fillRect/>
          </a:stretch>
        </p:blipFill>
        <p:spPr>
          <a:xfrm>
            <a:off x="6964136" y="442322"/>
            <a:ext cx="3815441" cy="2003107"/>
          </a:xfrm>
          <a:prstGeom prst="rect">
            <a:avLst/>
          </a:prstGeom>
        </p:spPr>
      </p:pic>
    </p:spTree>
    <p:extLst>
      <p:ext uri="{BB962C8B-B14F-4D97-AF65-F5344CB8AC3E}">
        <p14:creationId xmlns:p14="http://schemas.microsoft.com/office/powerpoint/2010/main" val="2473503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96E7-9787-CC47-9710-5856EC4FE3BC}"/>
              </a:ext>
            </a:extLst>
          </p:cNvPr>
          <p:cNvSpPr>
            <a:spLocks noGrp="1"/>
          </p:cNvSpPr>
          <p:nvPr>
            <p:ph type="title"/>
          </p:nvPr>
        </p:nvSpPr>
        <p:spPr/>
        <p:txBody>
          <a:bodyPr/>
          <a:lstStyle/>
          <a:p>
            <a:r>
              <a:rPr lang="en-US" b="1" i="1" dirty="0"/>
              <a:t>Breakup of Problem Statement -</a:t>
            </a:r>
            <a:r>
              <a:rPr lang="en-IN" b="1" i="1" dirty="0"/>
              <a:t>2</a:t>
            </a:r>
            <a:endParaRPr lang="en-US" dirty="0"/>
          </a:p>
        </p:txBody>
      </p:sp>
      <p:sp>
        <p:nvSpPr>
          <p:cNvPr id="3" name="Content Placeholder 2">
            <a:extLst>
              <a:ext uri="{FF2B5EF4-FFF2-40B4-BE49-F238E27FC236}">
                <a16:creationId xmlns:a16="http://schemas.microsoft.com/office/drawing/2014/main" id="{B8FCCD4C-C024-CF42-B0BD-ED154450A36A}"/>
              </a:ext>
            </a:extLst>
          </p:cNvPr>
          <p:cNvSpPr>
            <a:spLocks noGrp="1"/>
          </p:cNvSpPr>
          <p:nvPr>
            <p:ph idx="1"/>
          </p:nvPr>
        </p:nvSpPr>
        <p:spPr/>
        <p:txBody>
          <a:bodyPr/>
          <a:lstStyle/>
          <a:p>
            <a:r>
              <a:rPr lang="en-IN" dirty="0"/>
              <a:t>It leverages Machine Learning functionality which helps to assimilate the information that it needs to take care it of self. It monitors the overall utilization of the ecosystem in various aspects i.e. CPU, Memory, Disk, Network and create the pattern of utilization. </a:t>
            </a:r>
          </a:p>
          <a:p>
            <a:endParaRPr lang="en-US" dirty="0"/>
          </a:p>
        </p:txBody>
      </p:sp>
    </p:spTree>
    <p:extLst>
      <p:ext uri="{BB962C8B-B14F-4D97-AF65-F5344CB8AC3E}">
        <p14:creationId xmlns:p14="http://schemas.microsoft.com/office/powerpoint/2010/main" val="683239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46848-5F79-3949-A441-81A2974EC5BB}"/>
              </a:ext>
            </a:extLst>
          </p:cNvPr>
          <p:cNvSpPr>
            <a:spLocks noGrp="1"/>
          </p:cNvSpPr>
          <p:nvPr>
            <p:ph type="title"/>
          </p:nvPr>
        </p:nvSpPr>
        <p:spPr/>
        <p:txBody>
          <a:bodyPr/>
          <a:lstStyle/>
          <a:p>
            <a:r>
              <a:rPr lang="en-US" dirty="0"/>
              <a:t>Statement 2 - solution</a:t>
            </a:r>
          </a:p>
        </p:txBody>
      </p:sp>
      <p:sp>
        <p:nvSpPr>
          <p:cNvPr id="3" name="Content Placeholder 2">
            <a:extLst>
              <a:ext uri="{FF2B5EF4-FFF2-40B4-BE49-F238E27FC236}">
                <a16:creationId xmlns:a16="http://schemas.microsoft.com/office/drawing/2014/main" id="{A313AE09-2967-1742-9D4F-F066F6B09BB2}"/>
              </a:ext>
            </a:extLst>
          </p:cNvPr>
          <p:cNvSpPr>
            <a:spLocks noGrp="1"/>
          </p:cNvSpPr>
          <p:nvPr>
            <p:ph idx="1"/>
          </p:nvPr>
        </p:nvSpPr>
        <p:spPr/>
        <p:txBody>
          <a:bodyPr>
            <a:normAutofit fontScale="85000" lnSpcReduction="10000"/>
          </a:bodyPr>
          <a:lstStyle/>
          <a:p>
            <a:r>
              <a:rPr lang="en-IN" dirty="0"/>
              <a:t>Amazon CloudWatch is a monitoring and observability service .</a:t>
            </a:r>
          </a:p>
          <a:p>
            <a:r>
              <a:rPr lang="en-IN" dirty="0"/>
              <a:t>CloudWatch provides you with data and actionable insights to monitor your applications, respond to system-wide performance changes, optimize resource utilization</a:t>
            </a:r>
          </a:p>
          <a:p>
            <a:r>
              <a:rPr lang="en-IN" dirty="0"/>
              <a:t>CloudWatch collects monitoring and operational data in the form of logs, metrics, and events, providing you with a unified view.</a:t>
            </a:r>
          </a:p>
          <a:p>
            <a:r>
              <a:rPr lang="en-US" dirty="0"/>
              <a:t>Another solution for on-prem infra will be Grafana</a:t>
            </a:r>
          </a:p>
          <a:p>
            <a:pPr marL="0" indent="0">
              <a:buNone/>
            </a:pPr>
            <a:r>
              <a:rPr lang="en-IN" dirty="0"/>
              <a:t>How we are using ?</a:t>
            </a:r>
            <a:endParaRPr lang="en-US" dirty="0"/>
          </a:p>
          <a:p>
            <a:r>
              <a:rPr lang="en-US" dirty="0"/>
              <a:t>CloudWatch monitors our infra and it will trigger an alarm event based on the condition set.</a:t>
            </a:r>
            <a:endParaRPr lang="en-IN" dirty="0"/>
          </a:p>
          <a:p>
            <a:endParaRPr lang="en-US" dirty="0"/>
          </a:p>
        </p:txBody>
      </p:sp>
      <p:pic>
        <p:nvPicPr>
          <p:cNvPr id="5" name="Picture 4">
            <a:extLst>
              <a:ext uri="{FF2B5EF4-FFF2-40B4-BE49-F238E27FC236}">
                <a16:creationId xmlns:a16="http://schemas.microsoft.com/office/drawing/2014/main" id="{71DFF317-2FEE-7943-9376-6BB7FD6BE4EA}"/>
              </a:ext>
            </a:extLst>
          </p:cNvPr>
          <p:cNvPicPr>
            <a:picLocks noChangeAspect="1"/>
          </p:cNvPicPr>
          <p:nvPr/>
        </p:nvPicPr>
        <p:blipFill>
          <a:blip r:embed="rId2"/>
          <a:stretch>
            <a:fillRect/>
          </a:stretch>
        </p:blipFill>
        <p:spPr>
          <a:xfrm>
            <a:off x="7315199" y="189480"/>
            <a:ext cx="3174093" cy="1983808"/>
          </a:xfrm>
          <a:prstGeom prst="rect">
            <a:avLst/>
          </a:prstGeom>
        </p:spPr>
      </p:pic>
    </p:spTree>
    <p:extLst>
      <p:ext uri="{BB962C8B-B14F-4D97-AF65-F5344CB8AC3E}">
        <p14:creationId xmlns:p14="http://schemas.microsoft.com/office/powerpoint/2010/main" val="2224562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496B-D700-5A43-BA2A-6DC46774B85F}"/>
              </a:ext>
            </a:extLst>
          </p:cNvPr>
          <p:cNvSpPr>
            <a:spLocks noGrp="1"/>
          </p:cNvSpPr>
          <p:nvPr>
            <p:ph type="title"/>
          </p:nvPr>
        </p:nvSpPr>
        <p:spPr/>
        <p:txBody>
          <a:bodyPr/>
          <a:lstStyle/>
          <a:p>
            <a:r>
              <a:rPr lang="en-US" b="1" i="1" dirty="0"/>
              <a:t>Breakup of Problem Statement - </a:t>
            </a:r>
            <a:r>
              <a:rPr lang="en-IN" b="1" i="1" dirty="0"/>
              <a:t>3</a:t>
            </a:r>
            <a:endParaRPr lang="en-US" dirty="0"/>
          </a:p>
        </p:txBody>
      </p:sp>
      <p:sp>
        <p:nvSpPr>
          <p:cNvPr id="3" name="Content Placeholder 2">
            <a:extLst>
              <a:ext uri="{FF2B5EF4-FFF2-40B4-BE49-F238E27FC236}">
                <a16:creationId xmlns:a16="http://schemas.microsoft.com/office/drawing/2014/main" id="{5EE41123-A09C-8D4A-BC85-0FE3A36601A0}"/>
              </a:ext>
            </a:extLst>
          </p:cNvPr>
          <p:cNvSpPr>
            <a:spLocks noGrp="1"/>
          </p:cNvSpPr>
          <p:nvPr>
            <p:ph idx="1"/>
          </p:nvPr>
        </p:nvSpPr>
        <p:spPr/>
        <p:txBody>
          <a:bodyPr/>
          <a:lstStyle/>
          <a:p>
            <a:r>
              <a:rPr lang="en-IN" dirty="0"/>
              <a:t>Based on trend it will recommend and automate the sizing of the infrastructure in an effort to avoid performance problems. </a:t>
            </a:r>
          </a:p>
          <a:p>
            <a:endParaRPr lang="en-US" dirty="0"/>
          </a:p>
        </p:txBody>
      </p:sp>
    </p:spTree>
    <p:extLst>
      <p:ext uri="{BB962C8B-B14F-4D97-AF65-F5344CB8AC3E}">
        <p14:creationId xmlns:p14="http://schemas.microsoft.com/office/powerpoint/2010/main" val="22518238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{50C1A5A7-1EFE-3E4F-9285-B55B3C779882}tf10001122</Template>
  <TotalTime>1415</TotalTime>
  <Words>920</Words>
  <Application>Microsoft Macintosh PowerPoint</Application>
  <PresentationFormat>Widescreen</PresentationFormat>
  <Paragraphs>101</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Tw Cen MT</vt:lpstr>
      <vt:lpstr>Circuit</vt:lpstr>
      <vt:lpstr>1- click Infrastructure Automation</vt:lpstr>
      <vt:lpstr>Details</vt:lpstr>
      <vt:lpstr>Problem statement</vt:lpstr>
      <vt:lpstr>Technologies Used</vt:lpstr>
      <vt:lpstr>Breakup of Problem Statement -1</vt:lpstr>
      <vt:lpstr>Statement 1 - solution</vt:lpstr>
      <vt:lpstr>Breakup of Problem Statement -2</vt:lpstr>
      <vt:lpstr>Statement 2 - solution</vt:lpstr>
      <vt:lpstr>Breakup of Problem Statement - 3</vt:lpstr>
      <vt:lpstr>Statement 3 - solution</vt:lpstr>
      <vt:lpstr>Code Explanation</vt:lpstr>
      <vt:lpstr>How to run the code ?</vt:lpstr>
      <vt:lpstr>System requirements</vt:lpstr>
      <vt:lpstr>Terraform installation</vt:lpstr>
      <vt:lpstr>Cloning and changes</vt:lpstr>
      <vt:lpstr>Code Execution</vt:lpstr>
      <vt:lpstr>Results with evidence screenshots</vt:lpstr>
      <vt:lpstr>PowerPoint Presentation</vt:lpstr>
      <vt:lpstr>PowerPoint Presentation</vt:lpstr>
      <vt:lpstr>PowerPoint Presentation</vt:lpstr>
      <vt:lpstr>PowerPoint Presentation</vt:lpstr>
      <vt:lpstr>PowerPoint Presentation</vt:lpstr>
      <vt:lpstr>PowerPoint Presentation</vt:lpstr>
      <vt:lpstr>Benefits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Automation</dc:title>
  <dc:creator>Microsoft Office User</dc:creator>
  <cp:lastModifiedBy>Microsoft Office User</cp:lastModifiedBy>
  <cp:revision>63</cp:revision>
  <dcterms:created xsi:type="dcterms:W3CDTF">2021-02-19T13:30:50Z</dcterms:created>
  <dcterms:modified xsi:type="dcterms:W3CDTF">2021-02-22T12:38:58Z</dcterms:modified>
</cp:coreProperties>
</file>